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6858000" cx="9144000"/>
  <p:notesSz cx="6858000" cy="9144000"/>
  <p:embeddedFontLst>
    <p:embeddedFont>
      <p:font typeface="Exo 2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997134-6B4A-448F-87D7-6B980EC29E99}">
  <a:tblStyle styleId="{D2997134-6B4A-448F-87D7-6B980EC29E9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Exo2-bold.fntdata"/><Relationship Id="rId82" Type="http://schemas.openxmlformats.org/officeDocument/2006/relationships/font" Target="fonts/Exo2-boldItalic.fntdata"/><Relationship Id="rId81" Type="http://schemas.openxmlformats.org/officeDocument/2006/relationships/font" Target="fonts/Exo2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Exo2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c100dbcd5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c100dbcd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c100dbcd5_0_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c100dbcd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c100dbcd5_0_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9c100dbcd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c100dbcd5_0_1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c100dbcd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c100dbcd5_0_1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c100dbcd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108704470bfda5f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108704470bfda5f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108704470bfda5f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108704470bfda5f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c100dbcd5_0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c100dbcd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c100dbcd5_0_1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c100dbcd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08704470bfda5f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108704470bfda5f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bd630380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bd6303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d352d9698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9d352d96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d352d9698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d352d969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d352d9698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d352d969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d352d9698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9d352d96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d352d9698_0_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d352d969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d352d9698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9d352d969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d352d9698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9d352d969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d352d9698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d352d969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d352d9698_0_1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d352d969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d352d9698_0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d352d969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c100dbcd5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c100dbc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d352d9698_0_1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9d352d969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d352d9698_0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9d352d969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d352d9698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9d352d969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d6ea69d9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d6ea69d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9d6ea69d9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9d6ea69d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9d6ea69d9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9d6ea69d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9d6ea69d9c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9d6ea69d9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9d6ea69d9c_0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9d6ea69d9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9d6ea69d9c_0_1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9d6ea69d9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9d6ea69d9c_0_1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9d6ea69d9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c100dbcd5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c100dbcd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9da0de9a4c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9da0de9a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9da0de9a4c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9da0de9a4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9da0de9a4c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9da0de9a4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da0de9a4c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9da0de9a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9da0de9a4c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9da0de9a4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9da0de9a4c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9da0de9a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9da0de9a4c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9da0de9a4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9da0de9a4c_0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9da0de9a4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9da0de9a4c_0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9da0de9a4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9da0de9a4c_0_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9da0de9a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c100dbcd5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c100dbcd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9da0de9a4c_0_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9da0de9a4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9da0de9a4c_0_1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9da0de9a4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9da0de9a4c_0_1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9da0de9a4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9da0de9a4c_0_1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9da0de9a4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9da0de9a4c_0_1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9da0de9a4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da0de9a4c_0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9da0de9a4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9da0de9a4c_0_1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9da0de9a4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9da0de9a4c_0_1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9da0de9a4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9da0de9a4c_0_1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9da0de9a4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9da0de9a4c_0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9da0de9a4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c100dbcd5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c100dbcd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9da0de9a4c_0_1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9da0de9a4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da0de9a4c_0_1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9da0de9a4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9da0de9a4c_0_1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9da0de9a4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9da0de9a4c_0_1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9da0de9a4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9da0de9a4c_0_2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9da0de9a4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9da0de9a4c_0_2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9da0de9a4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9da0de9a4c_0_2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9da0de9a4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9da0de9a4c_0_2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9da0de9a4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9da0de9a4c_0_2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9da0de9a4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9e27969d2e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9e27969d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c100dbcd5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c100dbcd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9e27969d2e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9e27969d2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9e27969d2e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9e27969d2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da0de9a4c_0_2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9da0de9a4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c100dbcd5_0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c100dbcd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d6ea69d9c_0_1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d6ea69d9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Exo 2"/>
              <a:buNone/>
              <a:defRPr b="1" sz="3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●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○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■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●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○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■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●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○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■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ece.cmu.edu/~lbauer/papers/2012/usenix2012-meters.pdf" TargetMode="External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hyperlink" Target="https://www.malwarefox.com/passfault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hyperlink" Target="http://fc14.ifca.ai/papers/fc14_submission_127.pdf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bbc.com/news/technology-30623611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bbc.com/news/technology-30623611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ndss-symposium.org/wp-content/uploads/2017/09/01_1_0.pdf" TargetMode="External"/><Relationship Id="rId4" Type="http://schemas.openxmlformats.org/officeDocument/2006/relationships/hyperlink" Target="https://www.sciencedirect.com/science/article/pii/S1877050919313845" TargetMode="External"/><Relationship Id="rId5" Type="http://schemas.openxmlformats.org/officeDocument/2006/relationships/image" Target="../media/image3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ndss-symposium.org/wp-content/uploads/2017/09/01_1_0.pdf" TargetMode="External"/><Relationship Id="rId4" Type="http://schemas.openxmlformats.org/officeDocument/2006/relationships/hyperlink" Target="https://www.sciencedirect.com/science/article/pii/S1877050919313845" TargetMode="External"/><Relationship Id="rId5" Type="http://schemas.openxmlformats.org/officeDocument/2006/relationships/image" Target="../media/image2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ndss-symposium.org/wp-content/uploads/2017/09/01_1_0.pdf" TargetMode="External"/><Relationship Id="rId4" Type="http://schemas.openxmlformats.org/officeDocument/2006/relationships/hyperlink" Target="https://www.sciencedirect.com/science/article/pii/S1877050919313845" TargetMode="External"/><Relationship Id="rId5" Type="http://schemas.openxmlformats.org/officeDocument/2006/relationships/image" Target="../media/image3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ndss-symposium.org/wp-content/uploads/2017/09/01_1_0.pdf" TargetMode="External"/><Relationship Id="rId4" Type="http://schemas.openxmlformats.org/officeDocument/2006/relationships/hyperlink" Target="https://www.sciencedirect.com/science/article/pii/S1877050919313845" TargetMode="External"/><Relationship Id="rId5" Type="http://schemas.openxmlformats.org/officeDocument/2006/relationships/image" Target="../media/image2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ndss-symposium.org/wp-content/uploads/2017/09/01_1_0.pdf" TargetMode="External"/><Relationship Id="rId4" Type="http://schemas.openxmlformats.org/officeDocument/2006/relationships/hyperlink" Target="https://www.sciencedirect.com/science/article/pii/S1877050919313845" TargetMode="External"/><Relationship Id="rId5" Type="http://schemas.openxmlformats.org/officeDocument/2006/relationships/image" Target="../media/image3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ndss-symposium.org/wp-content/uploads/2017/09/01_1_0.pdf" TargetMode="External"/><Relationship Id="rId4" Type="http://schemas.openxmlformats.org/officeDocument/2006/relationships/hyperlink" Target="https://www.sciencedirect.com/science/article/pii/S187705091931384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10" Type="http://schemas.openxmlformats.org/officeDocument/2006/relationships/hyperlink" Target="http://cryptome.org/fake-prints.htm" TargetMode="External"/><Relationship Id="rId9" Type="http://schemas.openxmlformats.org/officeDocument/2006/relationships/hyperlink" Target="https://www.youtube.com/watch?v=ZwCNG9KFdXs&amp;ab_channel=Forbes" TargetMode="External"/><Relationship Id="rId5" Type="http://schemas.openxmlformats.org/officeDocument/2006/relationships/hyperlink" Target="http://www.ccc.de/en/updates/2013/ccc-breaks-apple-touchid" TargetMode="External"/><Relationship Id="rId6" Type="http://schemas.openxmlformats.org/officeDocument/2006/relationships/hyperlink" Target="https://www.heise.de/multimediadatei/iPhone-5s-Touch-ID-hack-in-detail-1965628.html" TargetMode="External"/><Relationship Id="rId7" Type="http://schemas.openxmlformats.org/officeDocument/2006/relationships/hyperlink" Target="https://www.ccc.de/en/updates/2017/iriden" TargetMode="External"/><Relationship Id="rId8" Type="http://schemas.openxmlformats.org/officeDocument/2006/relationships/hyperlink" Target="https://i.blackhat.com/USA-19/Wednesday/us-19-Chen-Biometric-Authentication-Under-Threat-Liveness-Detection-Hacking.pdf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4.png"/><Relationship Id="rId4" Type="http://schemas.openxmlformats.org/officeDocument/2006/relationships/hyperlink" Target="https://www.facebook.com/notes/facebook/a-continued-commitment-to-security/486790652130" TargetMode="External"/><Relationship Id="rId5" Type="http://schemas.openxmlformats.org/officeDocument/2006/relationships/hyperlink" Target="http://www.cl.cam.ac.uk/~rja14/Papers/socialauthentication.pdf" TargetMode="External"/><Relationship Id="rId6" Type="http://schemas.openxmlformats.org/officeDocument/2006/relationships/hyperlink" Target="https://www.cs.columbia.edu/~angelos/Papers/2012/soauth-break.acsac12.pdf" TargetMode="External"/><Relationship Id="rId7" Type="http://schemas.openxmlformats.org/officeDocument/2006/relationships/hyperlink" Target="https://www.cs.columbia.edu/~angelos/Papers/2012/soauth-break.acsac12.pdf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ww.cs.columbia.edu/~angelos/Papers/2013/sauth.pdf" TargetMode="External"/><Relationship Id="rId4" Type="http://schemas.openxmlformats.org/officeDocument/2006/relationships/hyperlink" Target="http://homakov.blogspot.it/2014/02/how-i-hacked-github-again.html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stuartschechter.medium.com/before-you-use-a-password-manager-9f5949ccf168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</a:t>
            </a:r>
            <a:r>
              <a:rPr b="1" lang="it"/>
              <a:t>. </a:t>
            </a:r>
            <a:r>
              <a:rPr lang="it"/>
              <a:t>Autenticazione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Sicurezza dell’Informazione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 know: password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</a:t>
            </a:r>
            <a:r>
              <a:rPr i="1" lang="it"/>
              <a:t>sa</a:t>
            </a:r>
            <a:r>
              <a:rPr lang="it"/>
              <a:t> qualcosa.</a:t>
            </a:r>
            <a:endParaRPr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 know: password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</a:t>
            </a:r>
            <a:r>
              <a:rPr i="1" lang="it"/>
              <a:t>sa</a:t>
            </a:r>
            <a:r>
              <a:rPr lang="it"/>
              <a:t> qualcosa.</a:t>
            </a:r>
            <a:endParaRPr sz="2300"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2153125"/>
            <a:ext cx="4403100" cy="4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Bassi costi.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F</a:t>
            </a:r>
            <a:r>
              <a:rPr lang="it" sz="2300"/>
              <a:t>acilità di implementazione</a:t>
            </a:r>
            <a:r>
              <a:rPr lang="it" sz="2300"/>
              <a:t>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Basse barriere tecniche.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 know: password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</a:t>
            </a:r>
            <a:r>
              <a:rPr i="1" lang="it"/>
              <a:t>sa</a:t>
            </a:r>
            <a:r>
              <a:rPr lang="it"/>
              <a:t> qualcosa.</a:t>
            </a:r>
            <a:endParaRPr sz="2300"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2153125"/>
            <a:ext cx="4353300" cy="4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Bassi costi.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F</a:t>
            </a:r>
            <a:r>
              <a:rPr lang="it" sz="2300"/>
              <a:t>acilità di implementazione</a:t>
            </a:r>
            <a:r>
              <a:rPr lang="it" sz="2300"/>
              <a:t>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Basse barriere tecniche.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300"/>
              <a:t>Svantaggi </a:t>
            </a:r>
            <a:r>
              <a:rPr b="1" lang="it" sz="2300"/>
              <a:t>(minacce)</a:t>
            </a:r>
            <a:r>
              <a:rPr lang="it" sz="2300"/>
              <a:t>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300"/>
              <a:t>Le password possono essere: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Rubate</a:t>
            </a:r>
            <a:r>
              <a:rPr lang="it" sz="2300"/>
              <a:t>/Intercettate.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Indovinate (Guessed).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Enumerate (Cracked).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Riutilizzate per altri siti.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 know: password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</a:t>
            </a:r>
            <a:r>
              <a:rPr i="1" lang="it"/>
              <a:t>sa</a:t>
            </a:r>
            <a:r>
              <a:rPr lang="it"/>
              <a:t> qualcosa.</a:t>
            </a:r>
            <a:endParaRPr sz="2300"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2153125"/>
            <a:ext cx="4373400" cy="4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Bassi costi.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F</a:t>
            </a:r>
            <a:r>
              <a:rPr lang="it" sz="2300"/>
              <a:t>acilità di implementazione.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Basse barriere tecniche.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300"/>
              <a:t>Svantaggi (</a:t>
            </a:r>
            <a:r>
              <a:rPr b="1" lang="it" sz="2300"/>
              <a:t>minacce</a:t>
            </a:r>
            <a:r>
              <a:rPr b="1" lang="it" sz="2300"/>
              <a:t>)</a:t>
            </a:r>
            <a:r>
              <a:rPr lang="it" sz="2300"/>
              <a:t>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300"/>
              <a:t>Le password possono essere: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Rubate/Intercettate.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Indovinate (Guessed).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Enumerate (Cracked).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Riutilizzate per altri siti.</a:t>
            </a:r>
            <a:endParaRPr sz="2300"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4750350" y="2153125"/>
            <a:ext cx="4260300" cy="4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Contromisure</a:t>
            </a:r>
            <a:r>
              <a:rPr lang="it" sz="2300"/>
              <a:t>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300"/>
              <a:t>Fare in modo che la password sia: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Cambiata frequentemente.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Lunga.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Complessa.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Non legata all’utente.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Non riutilizzata su diversi siti.</a:t>
            </a:r>
            <a:endParaRPr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 title="Screenshot 2025-03-19 alle 11.15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538" y="2592438"/>
            <a:ext cx="3762924" cy="208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it"/>
              <a:t>Costi indiretti sulla gestione delle 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Possiamo scegliere tutte le contromisure? Se no, perché?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850" y="4674163"/>
            <a:ext cx="4433476" cy="19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6400" y="4489975"/>
            <a:ext cx="4677600" cy="23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Possiamo scegliere tutte le contromisure? Se no, perché?</a:t>
            </a:r>
            <a:endParaRPr/>
          </a:p>
        </p:txBody>
      </p:sp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it"/>
              <a:t>Costi indiretti sulla gestione delle 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50" y="2646100"/>
            <a:ext cx="8422300" cy="409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Possiamo scegliere tutte le contromisure? Se no, perché?</a:t>
            </a:r>
            <a:endParaRPr/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it"/>
              <a:t>Costi indiretti sulla gestione delle 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50" y="2646100"/>
            <a:ext cx="8422300" cy="40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688" y="2780400"/>
            <a:ext cx="5405825" cy="38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Costi indiretti sulla gestione delle 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1536625"/>
            <a:ext cx="8520600" cy="51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Possiamo scegliere tutte le contromisure? Se no, perché?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Gli umani non sono macchine:</a:t>
            </a:r>
            <a:endParaRPr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Non sono in grado di tenere segreti.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Non sono in grado di ricordarsi password complesse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Come scegliamo le contromisure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adatte?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684" y="4424875"/>
            <a:ext cx="3369637" cy="23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 know: password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</a:t>
            </a:r>
            <a:r>
              <a:rPr i="1" lang="it"/>
              <a:t>sa</a:t>
            </a:r>
            <a:r>
              <a:rPr lang="it"/>
              <a:t> qualcosa.</a:t>
            </a:r>
            <a:endParaRPr sz="2300"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2153125"/>
            <a:ext cx="4393800" cy="4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Bassi costi.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Facilità di implementazione.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Basse barriere tecniche.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300"/>
              <a:t>Svantaggi </a:t>
            </a:r>
            <a:r>
              <a:rPr b="1" lang="it" sz="2300"/>
              <a:t>(minacce)</a:t>
            </a:r>
            <a:r>
              <a:rPr lang="it" sz="2300"/>
              <a:t>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300"/>
              <a:t>Le password possono essere: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Rubate</a:t>
            </a:r>
            <a:r>
              <a:rPr lang="it" sz="2300"/>
              <a:t>/Intercettate.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Indovinate (Guessed).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Enumerate (Cracked).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Riutilizzate per altri siti.</a:t>
            </a:r>
            <a:endParaRPr sz="2300"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4750350" y="2153125"/>
            <a:ext cx="4260300" cy="44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Contromisure</a:t>
            </a:r>
            <a:r>
              <a:rPr lang="it" sz="2300"/>
              <a:t>: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300"/>
              <a:t>Fare in modo che la password sia: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Cambiata frequentemente.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Lunga.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Complessa.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Non legata all’utente.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UcPeriod"/>
            </a:pPr>
            <a:r>
              <a:rPr lang="it" sz="2300"/>
              <a:t>Non riutilizzata su diversi siti.</a:t>
            </a:r>
            <a:endParaRPr sz="2300"/>
          </a:p>
        </p:txBody>
      </p:sp>
      <p:sp>
        <p:nvSpPr>
          <p:cNvPr id="202" name="Google Shape;202;p30"/>
          <p:cNvSpPr/>
          <p:nvPr/>
        </p:nvSpPr>
        <p:spPr>
          <a:xfrm>
            <a:off x="4572000" y="5726775"/>
            <a:ext cx="4260300" cy="101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Stimiamo la contromisura più adatta al tipo di attacco</a:t>
            </a:r>
            <a:endParaRPr sz="21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Linee guida alle contromisure</a:t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153663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Categorie</a:t>
            </a:r>
            <a:r>
              <a:rPr lang="it"/>
              <a:t>: </a:t>
            </a:r>
            <a:r>
              <a:rPr lang="it">
                <a:highlight>
                  <a:srgbClr val="93C47D"/>
                </a:highlight>
              </a:rPr>
              <a:t>importante</a:t>
            </a:r>
            <a:r>
              <a:rPr lang="it"/>
              <a:t>, </a:t>
            </a:r>
            <a:r>
              <a:rPr lang="it">
                <a:highlight>
                  <a:srgbClr val="FFD966"/>
                </a:highlight>
              </a:rPr>
              <a:t>può aiutare</a:t>
            </a:r>
            <a:r>
              <a:rPr lang="it"/>
              <a:t>, </a:t>
            </a:r>
            <a:r>
              <a:rPr lang="it">
                <a:highlight>
                  <a:srgbClr val="E06666"/>
                </a:highlight>
              </a:rPr>
              <a:t>irrilevante</a:t>
            </a:r>
            <a:r>
              <a:rPr lang="it"/>
              <a:t>.</a:t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88887" y="2300125"/>
            <a:ext cx="39513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furto/intercettazione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Cambiata frequentemente.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Lunga.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Complessa.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Non legata all’utente.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Non riutilizzata su diversi siti.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Identificazione e Autenticazione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600200"/>
            <a:ext cx="84420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Identificazione:</a:t>
            </a:r>
            <a:r>
              <a:rPr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un’entità dichiara il proprio identificatore.</a:t>
            </a:r>
            <a:endParaRPr sz="27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00050" lvl="0" marL="457200" rtl="0" algn="l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700"/>
              <a:buChar char="●"/>
            </a:pPr>
            <a:r>
              <a:rPr b="1"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Esempi:</a:t>
            </a:r>
            <a:r>
              <a:rPr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i="1"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"Sono Lorenzo"</a:t>
            </a:r>
            <a:r>
              <a:rPr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i="1"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"Sono Michele"</a:t>
            </a:r>
            <a:endParaRPr i="1" sz="27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Autenticazione</a:t>
            </a:r>
            <a:r>
              <a:rPr b="1"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:</a:t>
            </a:r>
            <a:r>
              <a:rPr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l’entità fornisce una prova che verifica la sua identità.</a:t>
            </a:r>
            <a:r>
              <a:rPr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  <a:endParaRPr sz="27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00050" lvl="0" marL="457200" rtl="0" algn="l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700"/>
              <a:buChar char="●"/>
            </a:pPr>
            <a:r>
              <a:rPr b="1"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Esempio</a:t>
            </a:r>
            <a:r>
              <a:rPr b="1"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:</a:t>
            </a:r>
            <a:r>
              <a:rPr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i="1"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"Questa è la carta </a:t>
            </a:r>
            <a:r>
              <a:rPr i="1"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d'identità</a:t>
            </a:r>
            <a:r>
              <a:rPr i="1" lang="it" sz="27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 di Lorenzo"</a:t>
            </a:r>
            <a:endParaRPr i="1" sz="27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425" y="3015657"/>
            <a:ext cx="47720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3350" y="5414375"/>
            <a:ext cx="485775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5407800" y="3687138"/>
            <a:ext cx="949800" cy="302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4511738" y="6320100"/>
            <a:ext cx="1840500" cy="302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Linee guida alle contromisure</a:t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311700" y="153663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Categorie</a:t>
            </a:r>
            <a:r>
              <a:rPr lang="it"/>
              <a:t>: </a:t>
            </a:r>
            <a:r>
              <a:rPr lang="it">
                <a:highlight>
                  <a:srgbClr val="93C47D"/>
                </a:highlight>
              </a:rPr>
              <a:t>importante</a:t>
            </a:r>
            <a:r>
              <a:rPr lang="it"/>
              <a:t>, </a:t>
            </a:r>
            <a:r>
              <a:rPr lang="it">
                <a:highlight>
                  <a:srgbClr val="FFD966"/>
                </a:highlight>
              </a:rPr>
              <a:t>può aiutare</a:t>
            </a:r>
            <a:r>
              <a:rPr lang="it"/>
              <a:t>, </a:t>
            </a:r>
            <a:r>
              <a:rPr lang="it">
                <a:highlight>
                  <a:srgbClr val="E06666"/>
                </a:highlight>
              </a:rPr>
              <a:t>irrilevante</a:t>
            </a:r>
            <a:r>
              <a:rPr lang="it"/>
              <a:t>.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588887" y="2300125"/>
            <a:ext cx="39513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furto/intercettazione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Cambiata frequentemente.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Linee guida alle contromisure</a:t>
            </a:r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153663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Categorie</a:t>
            </a:r>
            <a:r>
              <a:rPr lang="it"/>
              <a:t>: </a:t>
            </a:r>
            <a:r>
              <a:rPr lang="it">
                <a:highlight>
                  <a:srgbClr val="93C47D"/>
                </a:highlight>
              </a:rPr>
              <a:t>importante</a:t>
            </a:r>
            <a:r>
              <a:rPr lang="it"/>
              <a:t>, </a:t>
            </a:r>
            <a:r>
              <a:rPr lang="it">
                <a:highlight>
                  <a:srgbClr val="FFD966"/>
                </a:highlight>
              </a:rPr>
              <a:t>può aiutare</a:t>
            </a:r>
            <a:r>
              <a:rPr lang="it"/>
              <a:t>, </a:t>
            </a:r>
            <a:r>
              <a:rPr lang="it">
                <a:highlight>
                  <a:srgbClr val="E06666"/>
                </a:highlight>
              </a:rPr>
              <a:t>irrilevante</a:t>
            </a:r>
            <a:r>
              <a:rPr lang="it"/>
              <a:t>.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88887" y="2300125"/>
            <a:ext cx="39513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furto/intercettazione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Cambiata frequentemente.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658112" y="2300125"/>
            <a:ext cx="38970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 tentativi (guessing)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Cambiata frequentemente.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Lunga.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Complessa.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Non legata all’utente.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Non riutilizzata su diversi siti.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Linee guida alle contromisure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53663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Categorie</a:t>
            </a:r>
            <a:r>
              <a:rPr lang="it"/>
              <a:t>: </a:t>
            </a:r>
            <a:r>
              <a:rPr lang="it">
                <a:highlight>
                  <a:srgbClr val="93C47D"/>
                </a:highlight>
              </a:rPr>
              <a:t>importante</a:t>
            </a:r>
            <a:r>
              <a:rPr lang="it"/>
              <a:t>, </a:t>
            </a:r>
            <a:r>
              <a:rPr lang="it">
                <a:highlight>
                  <a:srgbClr val="FFD966"/>
                </a:highlight>
              </a:rPr>
              <a:t>può aiutare</a:t>
            </a:r>
            <a:r>
              <a:rPr lang="it"/>
              <a:t>, </a:t>
            </a:r>
            <a:r>
              <a:rPr lang="it">
                <a:highlight>
                  <a:srgbClr val="E06666"/>
                </a:highlight>
              </a:rPr>
              <a:t>irrilevante</a:t>
            </a:r>
            <a:r>
              <a:rPr lang="it"/>
              <a:t>.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588887" y="2300125"/>
            <a:ext cx="39513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furto/intercettazione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Cambiata frequentemente.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4658112" y="2300125"/>
            <a:ext cx="38970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 tentativi (guessing)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Lunga.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Complessa.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Non legata all’utente.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Linee guida alle contromisure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53663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Categorie</a:t>
            </a:r>
            <a:r>
              <a:rPr lang="it"/>
              <a:t>: </a:t>
            </a:r>
            <a:r>
              <a:rPr lang="it">
                <a:highlight>
                  <a:srgbClr val="93C47D"/>
                </a:highlight>
              </a:rPr>
              <a:t>importante</a:t>
            </a:r>
            <a:r>
              <a:rPr lang="it"/>
              <a:t>, </a:t>
            </a:r>
            <a:r>
              <a:rPr lang="it">
                <a:highlight>
                  <a:srgbClr val="FFD966"/>
                </a:highlight>
              </a:rPr>
              <a:t>può aiutare</a:t>
            </a:r>
            <a:r>
              <a:rPr lang="it"/>
              <a:t>, </a:t>
            </a:r>
            <a:r>
              <a:rPr lang="it">
                <a:highlight>
                  <a:srgbClr val="E06666"/>
                </a:highlight>
              </a:rPr>
              <a:t>irrilevante</a:t>
            </a:r>
            <a:r>
              <a:rPr lang="it"/>
              <a:t>.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588887" y="2300125"/>
            <a:ext cx="39513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furto/intercettazione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Cambiata frequentemente.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588888" y="4461325"/>
            <a:ext cx="3951300" cy="24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l’enumerazione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Cambiata frequentemente.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Lunga.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Complessa.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Non legata all’utente.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Non riutilizzata su diversi siti.</a:t>
            </a:r>
            <a:endParaRPr sz="1800"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4658112" y="2300125"/>
            <a:ext cx="38970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 tentativi (guessing)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Lunga.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Complessa.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Non legata all’utente.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Linee guida alle contromisure</a:t>
            </a:r>
            <a:endParaRPr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311700" y="153663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Categorie</a:t>
            </a:r>
            <a:r>
              <a:rPr lang="it"/>
              <a:t>: </a:t>
            </a:r>
            <a:r>
              <a:rPr lang="it">
                <a:highlight>
                  <a:srgbClr val="93C47D"/>
                </a:highlight>
              </a:rPr>
              <a:t>importante</a:t>
            </a:r>
            <a:r>
              <a:rPr lang="it"/>
              <a:t>, </a:t>
            </a:r>
            <a:r>
              <a:rPr lang="it">
                <a:highlight>
                  <a:srgbClr val="FFD966"/>
                </a:highlight>
              </a:rPr>
              <a:t>può aiutare</a:t>
            </a:r>
            <a:r>
              <a:rPr lang="it"/>
              <a:t>, </a:t>
            </a:r>
            <a:r>
              <a:rPr lang="it">
                <a:highlight>
                  <a:srgbClr val="E06666"/>
                </a:highlight>
              </a:rPr>
              <a:t>irrilevante</a:t>
            </a:r>
            <a:r>
              <a:rPr lang="it"/>
              <a:t>.</a:t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588887" y="2300125"/>
            <a:ext cx="39513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furto/intercettazione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Cambiata frequentemente.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588888" y="4461325"/>
            <a:ext cx="3951300" cy="24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l’enumerazione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Lunga.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Complessa.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4658112" y="2300125"/>
            <a:ext cx="38970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 tentativi (guessing)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Lunga.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Complessa.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Non legata all’utente.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Linee guida alle contromisure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11700" y="153663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Categorie</a:t>
            </a:r>
            <a:r>
              <a:rPr lang="it"/>
              <a:t>: </a:t>
            </a:r>
            <a:r>
              <a:rPr lang="it">
                <a:highlight>
                  <a:srgbClr val="93C47D"/>
                </a:highlight>
              </a:rPr>
              <a:t>importante</a:t>
            </a:r>
            <a:r>
              <a:rPr lang="it"/>
              <a:t>, </a:t>
            </a:r>
            <a:r>
              <a:rPr lang="it">
                <a:highlight>
                  <a:srgbClr val="FFD966"/>
                </a:highlight>
              </a:rPr>
              <a:t>può aiutare</a:t>
            </a:r>
            <a:r>
              <a:rPr lang="it"/>
              <a:t>, </a:t>
            </a:r>
            <a:r>
              <a:rPr lang="it">
                <a:highlight>
                  <a:srgbClr val="E06666"/>
                </a:highlight>
              </a:rPr>
              <a:t>irrilevante</a:t>
            </a:r>
            <a:r>
              <a:rPr lang="it"/>
              <a:t>.</a:t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588887" y="2300125"/>
            <a:ext cx="39513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furto/intercettazione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Cambiata frequentemente.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588888" y="4461325"/>
            <a:ext cx="3951300" cy="24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l’enumerazione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Lunga.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Complessa.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658112" y="2300125"/>
            <a:ext cx="38970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 tentativi (guessing)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Lunga.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Complessa.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Non legata all’utente.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4658113" y="4461325"/>
            <a:ext cx="3897000" cy="24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riutilizzo in altri siti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Cambiata frequentemente.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Lunga.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Complessa.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Non legata all’utente.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/>
              <a:t>Non riutilizzata su diversi siti.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Linee guida alle contromisure</a:t>
            </a:r>
            <a:endParaRPr/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311700" y="153663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Categorie</a:t>
            </a:r>
            <a:r>
              <a:rPr lang="it"/>
              <a:t>: </a:t>
            </a:r>
            <a:r>
              <a:rPr lang="it">
                <a:highlight>
                  <a:srgbClr val="93C47D"/>
                </a:highlight>
              </a:rPr>
              <a:t>importante</a:t>
            </a:r>
            <a:r>
              <a:rPr lang="it"/>
              <a:t>, </a:t>
            </a:r>
            <a:r>
              <a:rPr lang="it">
                <a:highlight>
                  <a:srgbClr val="FFD966"/>
                </a:highlight>
              </a:rPr>
              <a:t>può aiutare</a:t>
            </a:r>
            <a:r>
              <a:rPr lang="it"/>
              <a:t>, </a:t>
            </a:r>
            <a:r>
              <a:rPr lang="it">
                <a:highlight>
                  <a:srgbClr val="E06666"/>
                </a:highlight>
              </a:rPr>
              <a:t>irrilevante</a:t>
            </a:r>
            <a:r>
              <a:rPr lang="it"/>
              <a:t>.</a:t>
            </a:r>
            <a:endParaRPr/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588887" y="2300125"/>
            <a:ext cx="39513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furto/intercettazione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Cambiata frequentemente.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588888" y="4461325"/>
            <a:ext cx="3951300" cy="24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l’enumerazione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Lunga.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Complessa.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4658112" y="2300125"/>
            <a:ext cx="3897000" cy="23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 tentativi (guessing)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Lunga.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Complessa.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Non legata all’utente.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4658113" y="4461325"/>
            <a:ext cx="3897000" cy="24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riutilizzo in altri siti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Non riutilizzata su diversi siti.</a:t>
            </a:r>
            <a:endParaRPr sz="1800">
              <a:highlight>
                <a:srgbClr val="93C47D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Contestualizzazione della minaccia</a:t>
            </a:r>
            <a:endParaRPr/>
          </a:p>
        </p:txBody>
      </p:sp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311700" y="1536631"/>
            <a:ext cx="8520600" cy="49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La minaccia è anche da contestualizzare nel </a:t>
            </a:r>
            <a:r>
              <a:rPr b="1" lang="it"/>
              <a:t>t</a:t>
            </a:r>
            <a:r>
              <a:rPr b="1" lang="it"/>
              <a:t>hreat model</a:t>
            </a:r>
            <a:r>
              <a:rPr lang="it"/>
              <a:t>. Esempi: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t"/>
              <a:t>Hanno rubato uno zip protetto da password.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t"/>
              <a:t>Il fidanzato/la fidanzata vogliono farsi gli affari vostri sui social.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t"/>
              <a:t>Una organizzazione criminale prova a entrare in account bancari/aziendali.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Qual è la minaccia più concreta in questi casi?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Come potete immaginare è diversa.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Contestualizzazione della minaccia</a:t>
            </a:r>
            <a:endParaRPr/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311700" y="1536631"/>
            <a:ext cx="8520600" cy="49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La minaccia è anche da contestualizzare nel </a:t>
            </a:r>
            <a:r>
              <a:rPr b="1" lang="it"/>
              <a:t>threat model</a:t>
            </a:r>
            <a:r>
              <a:rPr lang="it"/>
              <a:t>. Esempi: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b="1" lang="it"/>
              <a:t>Hanno rubato uno zip protetto da password.</a:t>
            </a:r>
            <a:endParaRPr b="1"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t"/>
              <a:t>Il fidanzato/la fidanzata vogliono farsi gli affari vostri sui social.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t"/>
              <a:t>Una organizzazione criminale prova a entrare in account bancari/aziendali.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Qual è la minaccia più concreta in questi casi?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Come potete immaginare è diversa.</a:t>
            </a:r>
            <a:endParaRPr/>
          </a:p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4880988" y="2966100"/>
            <a:ext cx="3951300" cy="2428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l’enumerazione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Lunga.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Complessa.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Contestualizzazione della minaccia</a:t>
            </a:r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311700" y="1536631"/>
            <a:ext cx="8520600" cy="49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La minaccia è anche da contestualizzare nel </a:t>
            </a:r>
            <a:r>
              <a:rPr b="1" lang="it"/>
              <a:t>threat model</a:t>
            </a:r>
            <a:r>
              <a:rPr lang="it"/>
              <a:t>. Esempi: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t"/>
              <a:t>Hanno rubato uno zip protetto da password.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b="1" lang="it"/>
              <a:t>Il fidanzato/la fidanzata vogliono farsi gli affari vostri sui social.</a:t>
            </a:r>
            <a:endParaRPr b="1"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t"/>
              <a:t>Una organizzazione criminale prova a entrare in account bancari/aziendali.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Qual è la minaccia più concreta in questi casi?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Come potete immaginare è diversa.</a:t>
            </a:r>
            <a:endParaRPr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4935312" y="4323644"/>
            <a:ext cx="3897000" cy="2322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 tentativi (guessing)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Lunga.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Complessa.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Non legata all’utente.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311712" y="4323644"/>
            <a:ext cx="3951300" cy="2322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furto/intercettazione</a:t>
            </a:r>
            <a:r>
              <a:rPr lang="it" sz="1800"/>
              <a:t>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Cambiata frequentemente.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292" name="Google Shape;292;p41"/>
          <p:cNvSpPr txBox="1"/>
          <p:nvPr>
            <p:ph idx="1" type="body"/>
          </p:nvPr>
        </p:nvSpPr>
        <p:spPr>
          <a:xfrm>
            <a:off x="4935288" y="294700"/>
            <a:ext cx="3897000" cy="2428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riutilizzo in altri siti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Non riutilizzata su diversi siti.</a:t>
            </a:r>
            <a:endParaRPr sz="1800">
              <a:highlight>
                <a:srgbClr val="93C47D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Autenticazione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457200" y="14478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Può essere</a:t>
            </a: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b="1" i="1"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un</a:t>
            </a:r>
            <a:r>
              <a:rPr b="1" i="1"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idirezionale</a:t>
            </a: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492525" y="2360300"/>
            <a:ext cx="1029600" cy="3591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Entità 1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121175" y="2360300"/>
            <a:ext cx="1029600" cy="3591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Entità 2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74" name="Google Shape;74;p15"/>
          <p:cNvCxnSpPr>
            <a:stCxn id="72" idx="3"/>
            <a:endCxn id="73" idx="1"/>
          </p:cNvCxnSpPr>
          <p:nvPr/>
        </p:nvCxnSpPr>
        <p:spPr>
          <a:xfrm>
            <a:off x="2522125" y="2539850"/>
            <a:ext cx="3599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5" name="Google Shape;75;p15"/>
          <p:cNvSpPr txBox="1"/>
          <p:nvPr/>
        </p:nvSpPr>
        <p:spPr>
          <a:xfrm>
            <a:off x="2578850" y="2180750"/>
            <a:ext cx="3466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"Io sono l’entità 1"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588250" y="2539850"/>
            <a:ext cx="3466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"Ti dimostro che sono l’entità 1"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7429500" y="2331950"/>
            <a:ext cx="1714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unidirezionale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7259400" y="2365700"/>
            <a:ext cx="170100" cy="348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713" y="3163750"/>
            <a:ext cx="5690577" cy="32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Contestualizzazione della minaccia</a:t>
            </a:r>
            <a:endParaRPr/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00" y="1536631"/>
            <a:ext cx="8520600" cy="49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La minaccia è anche da contestualizzare nel </a:t>
            </a:r>
            <a:r>
              <a:rPr b="1" lang="it"/>
              <a:t>threat model</a:t>
            </a:r>
            <a:r>
              <a:rPr lang="it"/>
              <a:t>. Esempi: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t"/>
              <a:t>Hanno rubato uno zip protetto da password.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t"/>
              <a:t>Il fidanzato/la fidanzata vogliono farsi gli affari vostri sui social.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b="1" lang="it"/>
              <a:t>Una organizzazione criminale prova a entrare in account bancari/aziendali.</a:t>
            </a:r>
            <a:endParaRPr b="1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Qual è la minaccia più concreta in questi casi?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Come potete immaginare è diversa.</a:t>
            </a:r>
            <a:endParaRPr/>
          </a:p>
        </p:txBody>
      </p:sp>
      <p:sp>
        <p:nvSpPr>
          <p:cNvPr id="299" name="Google Shape;299;p42"/>
          <p:cNvSpPr txBox="1"/>
          <p:nvPr>
            <p:ph idx="1" type="body"/>
          </p:nvPr>
        </p:nvSpPr>
        <p:spPr>
          <a:xfrm>
            <a:off x="489200" y="1356875"/>
            <a:ext cx="3951300" cy="2428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l’enumerazione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Lunga.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Complessa.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4787675" y="1356875"/>
            <a:ext cx="3897000" cy="2428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riutilizzo in altri siti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Non riutilizzata su diversi siti.</a:t>
            </a:r>
            <a:endParaRPr sz="1800">
              <a:highlight>
                <a:srgbClr val="93C47D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Contestualizzazione della minaccia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311700" y="1536625"/>
            <a:ext cx="8520600" cy="5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La minaccia è anche da contestualizzare nel </a:t>
            </a:r>
            <a:r>
              <a:rPr b="1" lang="it"/>
              <a:t>threat model</a:t>
            </a:r>
            <a:r>
              <a:rPr lang="it"/>
              <a:t>. Esempi: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t"/>
              <a:t>Hanno rubato uno zip protetto da password.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it"/>
              <a:t>Il fidanzato/la fidanzata vogliono farsi gli affari vostri sui social.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b="1" lang="it"/>
              <a:t>Una organizzazione criminale prova a entrare in account bancari/aziendali.</a:t>
            </a:r>
            <a:endParaRPr b="1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Qual è la minaccia più concreta in questi casi?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Come potete immaginare è diversa.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Molte realtà mettono un limite di tentativi.</a:t>
            </a:r>
            <a:endParaRPr/>
          </a:p>
        </p:txBody>
      </p:sp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489200" y="1356875"/>
            <a:ext cx="3951300" cy="2428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l’enumerazione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Lunga.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Complessa.</a:t>
            </a:r>
            <a:endParaRPr sz="1800">
              <a:highlight>
                <a:srgbClr val="93C47D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Non riutilizzata su diversi siti.</a:t>
            </a:r>
            <a:endParaRPr sz="1800">
              <a:highlight>
                <a:srgbClr val="FFD966"/>
              </a:highlight>
            </a:endParaRPr>
          </a:p>
        </p:txBody>
      </p:sp>
      <p:sp>
        <p:nvSpPr>
          <p:cNvPr id="308" name="Google Shape;308;p43"/>
          <p:cNvSpPr txBox="1"/>
          <p:nvPr>
            <p:ph idx="1" type="body"/>
          </p:nvPr>
        </p:nvSpPr>
        <p:spPr>
          <a:xfrm>
            <a:off x="4787675" y="1356875"/>
            <a:ext cx="3897000" cy="2428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Contro il riutilizzo in altri siti</a:t>
            </a:r>
            <a:r>
              <a:rPr lang="it" sz="1800"/>
              <a:t>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FFD966"/>
                </a:highlight>
              </a:rPr>
              <a:t>Cambiata frequentemente.</a:t>
            </a:r>
            <a:endParaRPr sz="1800">
              <a:highlight>
                <a:srgbClr val="FFD9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Lunga.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Complessa.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E06666"/>
                </a:highlight>
              </a:rPr>
              <a:t>Non legata all’utente.</a:t>
            </a:r>
            <a:endParaRPr sz="1800">
              <a:highlight>
                <a:srgbClr val="E06666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it" sz="1800">
                <a:highlight>
                  <a:srgbClr val="93C47D"/>
                </a:highlight>
              </a:rPr>
              <a:t>Non riutilizzata su diversi siti.</a:t>
            </a:r>
            <a:endParaRPr sz="1800">
              <a:highlight>
                <a:srgbClr val="93C47D"/>
              </a:highlight>
            </a:endParaRPr>
          </a:p>
        </p:txBody>
      </p:sp>
      <p:sp>
        <p:nvSpPr>
          <p:cNvPr id="309" name="Google Shape;309;p43"/>
          <p:cNvSpPr/>
          <p:nvPr/>
        </p:nvSpPr>
        <p:spPr>
          <a:xfrm>
            <a:off x="1634750" y="1689125"/>
            <a:ext cx="1764300" cy="1764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10" name="Google Shape;310;p43"/>
          <p:cNvCxnSpPr/>
          <p:nvPr/>
        </p:nvCxnSpPr>
        <p:spPr>
          <a:xfrm flipH="1">
            <a:off x="1692175" y="3030275"/>
            <a:ext cx="839700" cy="313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457200" y="14478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Educazione degli utenti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Gli utenti sono spesso considerati “l’anello debole” della sicurezza. Per questo è importante formarli e guidarli nell’uso corretto delle password.</a:t>
            </a:r>
            <a:endParaRPr/>
          </a:p>
          <a:p>
            <a:pPr indent="-33972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Applicare processi che </a:t>
            </a:r>
            <a:r>
              <a:rPr lang="it"/>
              <a:t>impongono</a:t>
            </a:r>
            <a:r>
              <a:rPr lang="it"/>
              <a:t> l’uso di password robuste.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Stabilire (o rivedere criticamente) politiche di scadenza e cambio della password.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Complessità delle password</a:t>
            </a:r>
            <a:endParaRPr/>
          </a:p>
          <a:p>
            <a:pPr indent="-33972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must h4v3 4 r1ch, ch4r4ct3r, s3t!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mUsT hAvE a MiXeD cAsE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muuuuust beeeeeee loooooong enoooogh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Utilizzare indicatori di forza della password (</a:t>
            </a:r>
            <a:r>
              <a:rPr b="1" lang="it"/>
              <a:t>password meters</a:t>
            </a:r>
            <a:r>
              <a:rPr lang="it"/>
              <a:t>) per trovare un buon equilibrio tra </a:t>
            </a:r>
            <a:r>
              <a:rPr i="1" lang="it"/>
              <a:t>sicurezza</a:t>
            </a:r>
            <a:r>
              <a:rPr lang="it"/>
              <a:t> e </a:t>
            </a:r>
            <a:r>
              <a:rPr i="1" lang="it"/>
              <a:t>facilità d’uso</a:t>
            </a:r>
            <a:r>
              <a:rPr lang="it"/>
              <a:t>.</a:t>
            </a:r>
            <a:endParaRPr/>
          </a:p>
        </p:txBody>
      </p:sp>
      <p:sp>
        <p:nvSpPr>
          <p:cNvPr id="316" name="Google Shape;31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/>
              <a:t>Complessità delle password</a:t>
            </a:r>
            <a:endParaRPr sz="3100"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525" y="2413700"/>
            <a:ext cx="642775" cy="10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 rotWithShape="1">
          <a:blip r:embed="rId4">
            <a:alphaModFix/>
          </a:blip>
          <a:srcRect b="32496" l="0" r="0" t="27664"/>
          <a:stretch/>
        </p:blipFill>
        <p:spPr>
          <a:xfrm>
            <a:off x="6143950" y="6064787"/>
            <a:ext cx="1700650" cy="6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/>
              <a:t>Password meters</a:t>
            </a:r>
            <a:endParaRPr sz="3100"/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3952"/>
            <a:ext cx="9144000" cy="442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/>
        </p:nvSpPr>
        <p:spPr>
          <a:xfrm>
            <a:off x="57150" y="6027475"/>
            <a:ext cx="8629800" cy="69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0000"/>
                </a:solidFill>
              </a:rPr>
              <a:t>B. Ur, P.G. Kelley, S. Komanduri, J. Lee, M. Maass, M. Mazurek, T. Passaro, R. Shay, T. Vidas, L. Bauer, N. Christin, and L.F. Cranor. </a:t>
            </a:r>
            <a:r>
              <a:rPr lang="it" sz="12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does your password measure up? The effect of strength meters on password creation.</a:t>
            </a:r>
            <a:r>
              <a:rPr lang="it" sz="1200">
                <a:solidFill>
                  <a:srgbClr val="000000"/>
                </a:solidFill>
              </a:rPr>
              <a:t> USENIX Security 2012.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" y="84400"/>
            <a:ext cx="9029700" cy="583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46"/>
          <p:cNvCxnSpPr>
            <a:stCxn id="332" idx="2"/>
          </p:cNvCxnSpPr>
          <p:nvPr/>
        </p:nvCxnSpPr>
        <p:spPr>
          <a:xfrm>
            <a:off x="2245125" y="2252425"/>
            <a:ext cx="1281600" cy="714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2" name="Google Shape;332;p46"/>
          <p:cNvSpPr/>
          <p:nvPr/>
        </p:nvSpPr>
        <p:spPr>
          <a:xfrm>
            <a:off x="1103175" y="1773325"/>
            <a:ext cx="2283900" cy="4791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No meter</a:t>
            </a: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(users choose </a:t>
            </a:r>
            <a:r>
              <a:rPr i="1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weak</a:t>
            </a: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passwords).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3" name="Google Shape;333;p46"/>
          <p:cNvSpPr/>
          <p:nvPr/>
        </p:nvSpPr>
        <p:spPr>
          <a:xfrm>
            <a:off x="6362150" y="3941650"/>
            <a:ext cx="2160000" cy="4791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Good (users choose </a:t>
            </a:r>
            <a:r>
              <a:rPr i="1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strong</a:t>
            </a: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passwords).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34" name="Google Shape;334;p46"/>
          <p:cNvCxnSpPr>
            <a:stCxn id="333" idx="1"/>
          </p:cNvCxnSpPr>
          <p:nvPr/>
        </p:nvCxnSpPr>
        <p:spPr>
          <a:xfrm rot="10800000">
            <a:off x="5126750" y="3437500"/>
            <a:ext cx="1235400" cy="743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1" y="0"/>
            <a:ext cx="90369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7"/>
          <p:cNvSpPr txBox="1"/>
          <p:nvPr/>
        </p:nvSpPr>
        <p:spPr>
          <a:xfrm>
            <a:off x="5277350" y="89225"/>
            <a:ext cx="3759600" cy="58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u="sng">
                <a:solidFill>
                  <a:schemeClr val="hlink"/>
                </a:solidFill>
                <a:hlinkClick r:id="rId4"/>
              </a:rPr>
              <a:t>passfault </a:t>
            </a:r>
            <a:endParaRPr sz="2000"/>
          </a:p>
        </p:txBody>
      </p:sp>
      <p:sp>
        <p:nvSpPr>
          <p:cNvPr id="341" name="Google Shape;341;p47"/>
          <p:cNvSpPr/>
          <p:nvPr/>
        </p:nvSpPr>
        <p:spPr>
          <a:xfrm>
            <a:off x="1402200" y="1325700"/>
            <a:ext cx="1440300" cy="25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1861100" y="3454475"/>
            <a:ext cx="3416400" cy="459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"Scambio" sicuro di password</a:t>
            </a:r>
            <a:endParaRPr/>
          </a:p>
        </p:txBody>
      </p:sp>
      <p:sp>
        <p:nvSpPr>
          <p:cNvPr id="349" name="Google Shape;349;p48"/>
          <p:cNvSpPr txBox="1"/>
          <p:nvPr>
            <p:ph idx="1" type="body"/>
          </p:nvPr>
        </p:nvSpPr>
        <p:spPr>
          <a:xfrm>
            <a:off x="311700" y="1536625"/>
            <a:ext cx="8520600" cy="25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23"/>
              <a:t>L’autenticazione riguarda la condivisione di un segreto.</a:t>
            </a:r>
            <a:endParaRPr sz="332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323" u="sng"/>
              <a:t>Come minimizzare il rischio che i segreti vengano rubati?</a:t>
            </a:r>
            <a:endParaRPr sz="3323" u="sng"/>
          </a:p>
          <a:p>
            <a:pPr indent="-37633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 sz="3323"/>
              <a:t>usare, se possibile, l’autenticazione reciproca.</a:t>
            </a:r>
            <a:endParaRPr sz="3323"/>
          </a:p>
          <a:p>
            <a:pPr indent="-37633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3323"/>
              <a:t>usare uno schema di </a:t>
            </a:r>
            <a:r>
              <a:rPr b="1" lang="it" sz="3323"/>
              <a:t>challenge-response</a:t>
            </a:r>
            <a:r>
              <a:rPr lang="it" sz="3323"/>
              <a:t> o una </a:t>
            </a:r>
            <a:r>
              <a:rPr b="1" lang="it" sz="3323"/>
              <a:t>prova a conoscenza zero (Zero Knowledge Proof)</a:t>
            </a:r>
            <a:r>
              <a:rPr lang="it" sz="3323"/>
              <a:t>.</a:t>
            </a:r>
            <a:endParaRPr sz="3323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it" sz="2589"/>
              <a:t>Esempio di un semplice schema di challenge e response</a:t>
            </a:r>
            <a:endParaRPr i="1" sz="2589"/>
          </a:p>
        </p:txBody>
      </p:sp>
      <p:sp>
        <p:nvSpPr>
          <p:cNvPr id="350" name="Google Shape;350;p48"/>
          <p:cNvSpPr/>
          <p:nvPr/>
        </p:nvSpPr>
        <p:spPr>
          <a:xfrm>
            <a:off x="779117" y="4283429"/>
            <a:ext cx="1001400" cy="22776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Ent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ità 1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1" name="Google Shape;351;p48"/>
          <p:cNvSpPr/>
          <p:nvPr/>
        </p:nvSpPr>
        <p:spPr>
          <a:xfrm>
            <a:off x="7133082" y="4283429"/>
            <a:ext cx="1001400" cy="22776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/>
              <a:t>Entità</a:t>
            </a:r>
            <a:r>
              <a:rPr b="0" i="0" lang="i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48"/>
          <p:cNvCxnSpPr/>
          <p:nvPr/>
        </p:nvCxnSpPr>
        <p:spPr>
          <a:xfrm>
            <a:off x="1780353" y="4404304"/>
            <a:ext cx="535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3" name="Google Shape;353;p48"/>
          <p:cNvSpPr txBox="1"/>
          <p:nvPr/>
        </p:nvSpPr>
        <p:spPr>
          <a:xfrm>
            <a:off x="1723976" y="4124775"/>
            <a:ext cx="3371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"</a:t>
            </a:r>
            <a:r>
              <a:rPr lang="it" sz="900">
                <a:latin typeface="Exo 2"/>
                <a:ea typeface="Exo 2"/>
                <a:cs typeface="Exo 2"/>
                <a:sym typeface="Exo 2"/>
              </a:rPr>
              <a:t>Il mio identificatore è</a:t>
            </a: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'Entit</a:t>
            </a:r>
            <a:r>
              <a:rPr lang="it" sz="900">
                <a:latin typeface="Exo 2"/>
                <a:ea typeface="Exo 2"/>
                <a:cs typeface="Exo 2"/>
                <a:sym typeface="Exo 2"/>
              </a:rPr>
              <a:t>à</a:t>
            </a: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1'. </a:t>
            </a:r>
            <a:r>
              <a:rPr lang="it" sz="900">
                <a:latin typeface="Exo 2"/>
                <a:ea typeface="Exo 2"/>
                <a:cs typeface="Exo 2"/>
                <a:sym typeface="Exo 2"/>
              </a:rPr>
              <a:t>Voglio autenticarmi.</a:t>
            </a: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"</a:t>
            </a:r>
            <a:endParaRPr i="0" sz="9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54" name="Google Shape;354;p48"/>
          <p:cNvCxnSpPr/>
          <p:nvPr/>
        </p:nvCxnSpPr>
        <p:spPr>
          <a:xfrm rot="10800000">
            <a:off x="1780324" y="4861532"/>
            <a:ext cx="5349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5" name="Google Shape;355;p48"/>
          <p:cNvSpPr txBox="1"/>
          <p:nvPr/>
        </p:nvSpPr>
        <p:spPr>
          <a:xfrm>
            <a:off x="2170204" y="4567799"/>
            <a:ext cx="4961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"</a:t>
            </a:r>
            <a:r>
              <a:rPr lang="it" sz="900">
                <a:latin typeface="Exo 2"/>
                <a:ea typeface="Exo 2"/>
                <a:cs typeface="Exo 2"/>
                <a:sym typeface="Exo 2"/>
              </a:rPr>
              <a:t>Calcola l’</a:t>
            </a:r>
            <a:r>
              <a:rPr lang="it" sz="900"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hash</a:t>
            </a:r>
            <a:r>
              <a:rPr i="0" lang="it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(&lt;random data #1&gt; + </a:t>
            </a:r>
            <a:r>
              <a:rPr b="1" i="0" lang="it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&lt;</a:t>
            </a:r>
            <a:r>
              <a:rPr b="1" lang="it" sz="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segreto</a:t>
            </a:r>
            <a:r>
              <a:rPr b="1" i="0" lang="it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&gt;)</a:t>
            </a: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" + "&lt;random data #1&gt;" </a:t>
            </a:r>
            <a:endParaRPr i="0" sz="9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56" name="Google Shape;356;p48"/>
          <p:cNvCxnSpPr/>
          <p:nvPr/>
        </p:nvCxnSpPr>
        <p:spPr>
          <a:xfrm>
            <a:off x="1780353" y="5769355"/>
            <a:ext cx="535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7" name="Google Shape;357;p48"/>
          <p:cNvSpPr txBox="1"/>
          <p:nvPr/>
        </p:nvSpPr>
        <p:spPr>
          <a:xfrm>
            <a:off x="1723975" y="5468275"/>
            <a:ext cx="5457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"</a:t>
            </a:r>
            <a:r>
              <a:rPr lang="it" sz="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Calcola </a:t>
            </a:r>
            <a:r>
              <a:rPr lang="it" sz="900">
                <a:latin typeface="Exo 2"/>
                <a:ea typeface="Exo 2"/>
                <a:cs typeface="Exo 2"/>
                <a:sym typeface="Exo 2"/>
              </a:rPr>
              <a:t>hash</a:t>
            </a: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(&lt;random data #1&gt; + </a:t>
            </a:r>
            <a:r>
              <a:rPr b="1" i="0" lang="it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&lt;</a:t>
            </a:r>
            <a:r>
              <a:rPr b="1" lang="it" sz="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segreto</a:t>
            </a:r>
            <a:r>
              <a:rPr b="1" i="0" lang="it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&gt;</a:t>
            </a: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+ &lt;random data #2&gt;)" + "&lt;random data #2&gt;"</a:t>
            </a:r>
            <a:endParaRPr i="0" sz="9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7224875" y="4419600"/>
            <a:ext cx="817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&lt;</a:t>
            </a:r>
            <a:r>
              <a:rPr b="1" lang="it" sz="900">
                <a:latin typeface="Exo 2"/>
                <a:ea typeface="Exo 2"/>
                <a:cs typeface="Exo 2"/>
                <a:sym typeface="Exo 2"/>
              </a:rPr>
              <a:t>segreto</a:t>
            </a:r>
            <a:r>
              <a:rPr b="1"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&gt;</a:t>
            </a:r>
            <a:endParaRPr i="0" sz="9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59" name="Google Shape;359;p48"/>
          <p:cNvCxnSpPr/>
          <p:nvPr/>
        </p:nvCxnSpPr>
        <p:spPr>
          <a:xfrm>
            <a:off x="1780353" y="5250623"/>
            <a:ext cx="53526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0" name="Google Shape;360;p48"/>
          <p:cNvSpPr/>
          <p:nvPr/>
        </p:nvSpPr>
        <p:spPr>
          <a:xfrm>
            <a:off x="0" y="4715994"/>
            <a:ext cx="1239948" cy="5541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it" sz="800">
                <a:latin typeface="Exo 2"/>
                <a:ea typeface="Exo 2"/>
                <a:cs typeface="Exo 2"/>
                <a:sym typeface="Exo 2"/>
              </a:rPr>
              <a:t>Verifica della </a:t>
            </a:r>
            <a:r>
              <a:rPr b="1" i="0" lang="it" sz="8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Challenge</a:t>
            </a:r>
            <a:endParaRPr b="1" i="0" sz="8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1449625" y="4983981"/>
            <a:ext cx="2738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it" sz="900">
                <a:latin typeface="Exo 2"/>
                <a:ea typeface="Exo 2"/>
                <a:cs typeface="Exo 2"/>
                <a:sym typeface="Exo 2"/>
              </a:rPr>
              <a:t>hash</a:t>
            </a: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(&lt;random data #1&gt; + </a:t>
            </a:r>
            <a:r>
              <a:rPr b="1" i="0" lang="it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&lt;</a:t>
            </a:r>
            <a:r>
              <a:rPr b="1" lang="it" sz="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segreto</a:t>
            </a:r>
            <a:r>
              <a:rPr b="1" i="0" lang="it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&gt;)</a:t>
            </a:r>
            <a:endParaRPr i="0" sz="9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62" name="Google Shape;362;p48"/>
          <p:cNvCxnSpPr/>
          <p:nvPr/>
        </p:nvCxnSpPr>
        <p:spPr>
          <a:xfrm rot="10800000">
            <a:off x="1780324" y="6121310"/>
            <a:ext cx="5349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3" name="Google Shape;363;p48"/>
          <p:cNvSpPr txBox="1"/>
          <p:nvPr/>
        </p:nvSpPr>
        <p:spPr>
          <a:xfrm>
            <a:off x="1293034" y="5873237"/>
            <a:ext cx="5836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9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hash</a:t>
            </a: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(&lt;random data #1&gt; + </a:t>
            </a:r>
            <a:r>
              <a:rPr b="1" i="0" lang="it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&lt;</a:t>
            </a:r>
            <a:r>
              <a:rPr b="1" lang="it" sz="9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segreto</a:t>
            </a:r>
            <a:r>
              <a:rPr b="1" i="0" lang="it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&gt;</a:t>
            </a:r>
            <a:r>
              <a:rPr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+ &lt;random data #2&gt;)</a:t>
            </a:r>
            <a:endParaRPr i="0" sz="9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4" name="Google Shape;364;p48"/>
          <p:cNvSpPr txBox="1"/>
          <p:nvPr/>
        </p:nvSpPr>
        <p:spPr>
          <a:xfrm>
            <a:off x="2443675" y="6205525"/>
            <a:ext cx="353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usare dati casuali per evitare </a:t>
            </a:r>
            <a:r>
              <a:rPr b="1" lang="it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attacchi di replay</a:t>
            </a:r>
            <a:endParaRPr b="1"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5" name="Google Shape;365;p48"/>
          <p:cNvSpPr/>
          <p:nvPr/>
        </p:nvSpPr>
        <p:spPr>
          <a:xfrm>
            <a:off x="0" y="5770744"/>
            <a:ext cx="1239948" cy="5541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it" sz="800">
                <a:latin typeface="Exo 2"/>
                <a:ea typeface="Exo 2"/>
                <a:cs typeface="Exo 2"/>
                <a:sym typeface="Exo 2"/>
              </a:rPr>
              <a:t>Verifica della </a:t>
            </a:r>
            <a:r>
              <a:rPr b="1" i="0" lang="it" sz="8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Challenge</a:t>
            </a:r>
            <a:endParaRPr b="1" i="0" sz="8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7852325" y="5492269"/>
            <a:ext cx="1239948" cy="5541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it" sz="800">
                <a:latin typeface="Exo 2"/>
                <a:ea typeface="Exo 2"/>
                <a:cs typeface="Exo 2"/>
                <a:sym typeface="Exo 2"/>
              </a:rPr>
              <a:t>Verifica della </a:t>
            </a:r>
            <a:r>
              <a:rPr b="1" i="0" lang="it" sz="8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Challenge</a:t>
            </a:r>
            <a:endParaRPr b="1" i="0" sz="8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7" name="Google Shape;367;p48"/>
          <p:cNvSpPr/>
          <p:nvPr/>
        </p:nvSpPr>
        <p:spPr>
          <a:xfrm>
            <a:off x="7852325" y="4973544"/>
            <a:ext cx="1239948" cy="554148"/>
          </a:xfrm>
          <a:prstGeom prst="cloud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it" sz="800">
                <a:latin typeface="Exo 2"/>
                <a:ea typeface="Exo 2"/>
                <a:cs typeface="Exo 2"/>
                <a:sym typeface="Exo 2"/>
              </a:rPr>
              <a:t>Verifica della </a:t>
            </a:r>
            <a:r>
              <a:rPr b="1" i="0" lang="it" sz="8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Challenge</a:t>
            </a:r>
            <a:endParaRPr b="1" i="0" sz="8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870925" y="4419600"/>
            <a:ext cx="817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&lt;</a:t>
            </a:r>
            <a:r>
              <a:rPr b="1" lang="it" sz="900">
                <a:latin typeface="Exo 2"/>
                <a:ea typeface="Exo 2"/>
                <a:cs typeface="Exo 2"/>
                <a:sym typeface="Exo 2"/>
              </a:rPr>
              <a:t>segreto</a:t>
            </a:r>
            <a:r>
              <a:rPr b="1" i="0" lang="it" sz="9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&gt;</a:t>
            </a:r>
            <a:endParaRPr i="0" sz="9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Archiviazione Sicura delle Password</a:t>
            </a:r>
            <a:endParaRPr/>
          </a:p>
        </p:txBody>
      </p:sp>
      <p:sp>
        <p:nvSpPr>
          <p:cNvPr id="374" name="Google Shape;374;p49"/>
          <p:cNvSpPr txBox="1"/>
          <p:nvPr>
            <p:ph idx="1" type="body"/>
          </p:nvPr>
        </p:nvSpPr>
        <p:spPr>
          <a:xfrm>
            <a:off x="311700" y="1536624"/>
            <a:ext cx="8520600" cy="51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L’autenticazione riguarda anche la </a:t>
            </a:r>
            <a:r>
              <a:rPr i="1" lang="it"/>
              <a:t>conservazione</a:t>
            </a:r>
            <a:r>
              <a:rPr lang="it"/>
              <a:t> di un segreto.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Il sistema operativo memorizza un file contenente nomi utente e password.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Un attaccante potrebbe tentare di compromettere la riservatezza o l’integrità di questo file delle password.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u="sng"/>
              <a:t>Come ridurre il rischio che i segreti vengano rubati?</a:t>
            </a:r>
            <a:endParaRPr u="sng"/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Protezione crittografica</a:t>
            </a:r>
            <a:endParaRPr b="1"/>
          </a:p>
          <a:p>
            <a:pPr indent="-366394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it" u="sng"/>
              <a:t>non memorizzare mai le password in chiaro</a:t>
            </a:r>
            <a:r>
              <a:rPr lang="it"/>
              <a:t>: usa hashing + salting per mitigare gli attacchi a dizionario (bruteforce).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Politiche di controllo degli accessi</a:t>
            </a:r>
            <a:r>
              <a:rPr lang="it"/>
              <a:t>: limita i privilegi di lettura e scrittura.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0" title="Screenshot 2025-03-19 alle 15.59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013" y="0"/>
            <a:ext cx="673997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avere (To have)</a:t>
            </a:r>
            <a:endParaRPr/>
          </a:p>
        </p:txBody>
      </p:sp>
      <p:sp>
        <p:nvSpPr>
          <p:cNvPr id="385" name="Google Shape;385;p5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Token, smart card e smart phones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Autenticazione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457200" y="1447800"/>
            <a:ext cx="8229600" cy="5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Può essere </a:t>
            </a:r>
            <a:r>
              <a:rPr b="1" i="1"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unidirezionale</a:t>
            </a: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 o </a:t>
            </a:r>
            <a:r>
              <a:rPr b="1" i="1"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bidirezionale (mutuale)</a:t>
            </a: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Può avvenire tra qualsiasi entità</a:t>
            </a: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:</a:t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Exo 2"/>
              <a:buChar char="●"/>
            </a:pP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Da umano a umano</a:t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Exo 2"/>
              <a:buChar char="●"/>
            </a:pP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Da umano a computer</a:t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Exo 2"/>
              <a:buChar char="●"/>
            </a:pP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Da computer a computer</a:t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Costituisce la base per la </a:t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successiva fase di autenticazione.</a:t>
            </a:r>
            <a:r>
              <a:rPr lang="it" sz="26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sz="26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492525" y="2360300"/>
            <a:ext cx="1029600" cy="3591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Entità 1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121175" y="2360300"/>
            <a:ext cx="1029600" cy="3591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Entità 2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88" name="Google Shape;88;p16"/>
          <p:cNvCxnSpPr>
            <a:stCxn id="86" idx="3"/>
            <a:endCxn id="87" idx="1"/>
          </p:cNvCxnSpPr>
          <p:nvPr/>
        </p:nvCxnSpPr>
        <p:spPr>
          <a:xfrm>
            <a:off x="2522125" y="2539850"/>
            <a:ext cx="3599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" name="Google Shape;89;p16"/>
          <p:cNvSpPr txBox="1"/>
          <p:nvPr/>
        </p:nvSpPr>
        <p:spPr>
          <a:xfrm>
            <a:off x="2578850" y="2180750"/>
            <a:ext cx="3466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"Io sono l’entità 1"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588250" y="2539850"/>
            <a:ext cx="3466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"Ti dimostro che sono l’entità 1"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1492525" y="3046100"/>
            <a:ext cx="1029600" cy="3591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Entità 1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6121175" y="3046100"/>
            <a:ext cx="1029600" cy="3591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Entità 2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93" name="Google Shape;93;p16"/>
          <p:cNvCxnSpPr>
            <a:stCxn id="91" idx="3"/>
            <a:endCxn id="92" idx="1"/>
          </p:cNvCxnSpPr>
          <p:nvPr/>
        </p:nvCxnSpPr>
        <p:spPr>
          <a:xfrm>
            <a:off x="2522125" y="3225650"/>
            <a:ext cx="3599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94" name="Google Shape;94;p16"/>
          <p:cNvSpPr txBox="1"/>
          <p:nvPr/>
        </p:nvSpPr>
        <p:spPr>
          <a:xfrm>
            <a:off x="2578850" y="2866550"/>
            <a:ext cx="3466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"Io sono l’entità 2"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588250" y="3225650"/>
            <a:ext cx="3466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"Ti dimostro che sono l’entità 2"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7429500" y="2331950"/>
            <a:ext cx="1714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unidirezionale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9775" y="2670725"/>
            <a:ext cx="1256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bidirezionale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7259400" y="2365700"/>
            <a:ext cx="170100" cy="348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1246850" y="2352125"/>
            <a:ext cx="170100" cy="105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7429500" y="3023075"/>
            <a:ext cx="1714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unidirezionale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7259400" y="3056825"/>
            <a:ext cx="170100" cy="348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120" y="3615050"/>
            <a:ext cx="2067964" cy="118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1563" y="4339743"/>
            <a:ext cx="2067977" cy="118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524" y="4957445"/>
            <a:ext cx="2067977" cy="118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To have</a:t>
            </a:r>
            <a:endParaRPr/>
          </a:p>
        </p:txBody>
      </p:sp>
      <p:sp>
        <p:nvSpPr>
          <p:cNvPr id="391" name="Google Shape;391;p52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</a:t>
            </a:r>
            <a:r>
              <a:rPr i="1" lang="it"/>
              <a:t>ha </a:t>
            </a:r>
            <a:r>
              <a:rPr lang="it"/>
              <a:t>qualcosa.</a:t>
            </a:r>
            <a:endParaRPr sz="2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To have</a:t>
            </a:r>
            <a:endParaRPr/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</a:t>
            </a:r>
            <a:r>
              <a:rPr i="1" lang="it"/>
              <a:t>ha </a:t>
            </a:r>
            <a:r>
              <a:rPr lang="it"/>
              <a:t>qualcosa.</a:t>
            </a:r>
            <a:endParaRPr sz="2300"/>
          </a:p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311700" y="2153125"/>
            <a:ext cx="8340600" cy="23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Fattore umano (meno probabilità di consegnare una chiave).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Costo relativamente basso.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Buon livello di sicurezza.</a:t>
            </a:r>
            <a:endParaRPr sz="2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To have</a:t>
            </a:r>
            <a:endParaRPr/>
          </a:p>
        </p:txBody>
      </p:sp>
      <p:sp>
        <p:nvSpPr>
          <p:cNvPr id="404" name="Google Shape;404;p54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</a:t>
            </a:r>
            <a:r>
              <a:rPr i="1" lang="it"/>
              <a:t>ha </a:t>
            </a:r>
            <a:r>
              <a:rPr lang="it"/>
              <a:t>qualcosa.</a:t>
            </a:r>
            <a:endParaRPr sz="2300"/>
          </a:p>
        </p:txBody>
      </p:sp>
      <p:sp>
        <p:nvSpPr>
          <p:cNvPr id="405" name="Google Shape;405;p54"/>
          <p:cNvSpPr txBox="1"/>
          <p:nvPr>
            <p:ph idx="1" type="body"/>
          </p:nvPr>
        </p:nvSpPr>
        <p:spPr>
          <a:xfrm>
            <a:off x="311700" y="2153125"/>
            <a:ext cx="8340600" cy="23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Fattore umano (meno probabilità di consegnare una chiave).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Costo relativamente basso.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Buon livello di sicurezza.</a:t>
            </a:r>
            <a:endParaRPr sz="2300"/>
          </a:p>
        </p:txBody>
      </p:sp>
      <p:sp>
        <p:nvSpPr>
          <p:cNvPr id="406" name="Google Shape;406;p54"/>
          <p:cNvSpPr txBox="1"/>
          <p:nvPr>
            <p:ph idx="1" type="body"/>
          </p:nvPr>
        </p:nvSpPr>
        <p:spPr>
          <a:xfrm>
            <a:off x="311700" y="4495525"/>
            <a:ext cx="4393800" cy="22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Svantaggi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Potenzialmente difficile da implementare.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Può essere perso o rubato.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To have</a:t>
            </a:r>
            <a:endParaRPr/>
          </a:p>
        </p:txBody>
      </p:sp>
      <p:sp>
        <p:nvSpPr>
          <p:cNvPr id="412" name="Google Shape;412;p55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</a:t>
            </a:r>
            <a:r>
              <a:rPr i="1" lang="it"/>
              <a:t>ha </a:t>
            </a:r>
            <a:r>
              <a:rPr lang="it"/>
              <a:t>qualcosa.</a:t>
            </a:r>
            <a:endParaRPr sz="2300"/>
          </a:p>
        </p:txBody>
      </p:sp>
      <p:sp>
        <p:nvSpPr>
          <p:cNvPr id="413" name="Google Shape;413;p55"/>
          <p:cNvSpPr txBox="1"/>
          <p:nvPr>
            <p:ph idx="1" type="body"/>
          </p:nvPr>
        </p:nvSpPr>
        <p:spPr>
          <a:xfrm>
            <a:off x="311700" y="2153125"/>
            <a:ext cx="8340600" cy="23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Fattore umano (meno probabilità di consegnare una chiave).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Costo relativamente basso.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Buon livello di sicurezza.</a:t>
            </a:r>
            <a:endParaRPr sz="2300"/>
          </a:p>
        </p:txBody>
      </p:sp>
      <p:sp>
        <p:nvSpPr>
          <p:cNvPr id="414" name="Google Shape;414;p55"/>
          <p:cNvSpPr txBox="1"/>
          <p:nvPr>
            <p:ph idx="1" type="body"/>
          </p:nvPr>
        </p:nvSpPr>
        <p:spPr>
          <a:xfrm>
            <a:off x="311700" y="4495525"/>
            <a:ext cx="4393800" cy="22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Svantaggi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Potenzialmente difficile da implementare.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Può essere perso o rubato.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415" name="Google Shape;415;p55"/>
          <p:cNvSpPr txBox="1"/>
          <p:nvPr>
            <p:ph idx="1" type="body"/>
          </p:nvPr>
        </p:nvSpPr>
        <p:spPr>
          <a:xfrm>
            <a:off x="4705500" y="4495525"/>
            <a:ext cx="4393800" cy="22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Contromisure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Nessuna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Usare in coppia con un altro fattore.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 di tecnologie classiche</a:t>
            </a:r>
            <a:endParaRPr/>
          </a:p>
        </p:txBody>
      </p:sp>
      <p:sp>
        <p:nvSpPr>
          <p:cNvPr id="421" name="Google Shape;421;p56"/>
          <p:cNvSpPr txBox="1"/>
          <p:nvPr/>
        </p:nvSpPr>
        <p:spPr>
          <a:xfrm>
            <a:off x="227175" y="1356875"/>
            <a:ext cx="5462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it" sz="1600">
                <a:latin typeface="Exo 2"/>
                <a:ea typeface="Exo 2"/>
                <a:cs typeface="Exo 2"/>
                <a:sym typeface="Exo 2"/>
              </a:rPr>
              <a:t>Generatori di password monouso (One-Time Password):</a:t>
            </a:r>
            <a:endParaRPr i="0" sz="16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Char char="●"/>
            </a:pPr>
            <a:r>
              <a:rPr i="1" lang="it" sz="1600">
                <a:latin typeface="Exo 2"/>
                <a:ea typeface="Exo 2"/>
                <a:cs typeface="Exo 2"/>
                <a:sym typeface="Exo 2"/>
              </a:rPr>
              <a:t>Chiave segreta </a:t>
            </a:r>
            <a:r>
              <a:rPr lang="it" sz="1600">
                <a:latin typeface="Exo 2"/>
                <a:ea typeface="Exo 2"/>
                <a:cs typeface="Exo 2"/>
                <a:sym typeface="Exo 2"/>
              </a:rPr>
              <a:t>+</a:t>
            </a:r>
            <a:r>
              <a:rPr i="1" lang="it" sz="1600">
                <a:latin typeface="Exo 2"/>
                <a:ea typeface="Exo 2"/>
                <a:cs typeface="Exo 2"/>
                <a:sym typeface="Exo 2"/>
              </a:rPr>
              <a:t> contatore</a:t>
            </a:r>
            <a:r>
              <a:rPr lang="it" sz="1600">
                <a:latin typeface="Exo 2"/>
                <a:ea typeface="Exo 2"/>
                <a:cs typeface="Exo 2"/>
                <a:sym typeface="Exo 2"/>
              </a:rPr>
              <a:t> sincronizzato con l’host.</a:t>
            </a:r>
            <a:endParaRPr sz="16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Char char="●"/>
            </a:pPr>
            <a:r>
              <a:rPr b="1" lang="it" sz="1600">
                <a:latin typeface="Exo 2"/>
                <a:ea typeface="Exo 2"/>
                <a:cs typeface="Exo 2"/>
                <a:sym typeface="Exo 2"/>
              </a:rPr>
              <a:t>Client</a:t>
            </a:r>
            <a:r>
              <a:rPr lang="it" sz="1600">
                <a:latin typeface="Exo 2"/>
                <a:ea typeface="Exo 2"/>
                <a:cs typeface="Exo 2"/>
                <a:sym typeface="Exo 2"/>
              </a:rPr>
              <a:t>: calcola </a:t>
            </a:r>
            <a:r>
              <a:rPr b="1" lang="it" sz="1600">
                <a:latin typeface="Exo 2"/>
                <a:ea typeface="Exo 2"/>
                <a:cs typeface="Exo 2"/>
                <a:sym typeface="Exo 2"/>
              </a:rPr>
              <a:t>hash</a:t>
            </a:r>
            <a:r>
              <a:rPr lang="it" sz="1600">
                <a:latin typeface="Exo 2"/>
                <a:ea typeface="Exo 2"/>
                <a:cs typeface="Exo 2"/>
                <a:sym typeface="Exo 2"/>
              </a:rPr>
              <a:t>(contatore, chiave).</a:t>
            </a:r>
            <a:endParaRPr i="0" sz="16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Char char="●"/>
            </a:pPr>
            <a:r>
              <a:rPr b="1" lang="it" sz="1600">
                <a:latin typeface="Exo 2"/>
                <a:ea typeface="Exo 2"/>
                <a:cs typeface="Exo 2"/>
                <a:sym typeface="Exo 2"/>
              </a:rPr>
              <a:t>Server</a:t>
            </a:r>
            <a:r>
              <a:rPr i="0" lang="it" sz="16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: </a:t>
            </a:r>
            <a:r>
              <a:rPr lang="it" sz="1600">
                <a:latin typeface="Exo 2"/>
                <a:ea typeface="Exo 2"/>
                <a:cs typeface="Exo 2"/>
                <a:sym typeface="Exo 2"/>
              </a:rPr>
              <a:t>verifica </a:t>
            </a:r>
            <a:r>
              <a:rPr b="1" lang="it" sz="16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hash</a:t>
            </a:r>
            <a:r>
              <a:rPr lang="it" sz="16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(contatore, chiave).</a:t>
            </a:r>
            <a:endParaRPr i="0" sz="16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Char char="●"/>
            </a:pPr>
            <a:r>
              <a:rPr lang="it" sz="1600">
                <a:latin typeface="Exo 2"/>
                <a:ea typeface="Exo 2"/>
                <a:cs typeface="Exo 2"/>
                <a:sym typeface="Exo 2"/>
              </a:rPr>
              <a:t>Si controlla che il contatore sia quello atteso.</a:t>
            </a:r>
            <a:endParaRPr i="0" sz="16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Char char="●"/>
            </a:pPr>
            <a:r>
              <a:rPr lang="it" sz="1600">
                <a:latin typeface="Exo 2"/>
                <a:ea typeface="Exo 2"/>
                <a:cs typeface="Exo 2"/>
                <a:sym typeface="Exo 2"/>
              </a:rPr>
              <a:t>Il contatore cambia ogni 30–60 secondi.</a:t>
            </a:r>
            <a:endParaRPr i="0" sz="16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it" sz="1600">
                <a:latin typeface="Exo 2"/>
                <a:ea typeface="Exo 2"/>
                <a:cs typeface="Exo 2"/>
                <a:sym typeface="Exo 2"/>
              </a:rPr>
              <a:t>Esempi di applicazione</a:t>
            </a:r>
            <a:r>
              <a:rPr lang="it" sz="1600">
                <a:latin typeface="Exo 2"/>
                <a:ea typeface="Exo 2"/>
                <a:cs typeface="Exo 2"/>
                <a:sym typeface="Exo 2"/>
              </a:rPr>
              <a:t>: online banking, console di amministrazione (ad es. Amazon AWS).</a:t>
            </a:r>
            <a:endParaRPr i="0" sz="16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22" name="Google Shape;42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9875" y="1515825"/>
            <a:ext cx="3294125" cy="24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6"/>
          <p:cNvSpPr txBox="1"/>
          <p:nvPr/>
        </p:nvSpPr>
        <p:spPr>
          <a:xfrm>
            <a:off x="227175" y="4121963"/>
            <a:ext cx="55803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it" sz="1500">
                <a:latin typeface="Exo 2"/>
                <a:ea typeface="Exo 2"/>
                <a:cs typeface="Exo 2"/>
                <a:sym typeface="Exo 2"/>
              </a:rPr>
              <a:t>Smart card (anche con lettore integrato in chiavette USB):</a:t>
            </a:r>
            <a:endParaRPr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Exo 2"/>
              <a:buChar char="●"/>
            </a:pPr>
            <a:r>
              <a:rPr lang="it" sz="1500">
                <a:latin typeface="Exo 2"/>
                <a:ea typeface="Exo 2"/>
                <a:cs typeface="Exo 2"/>
                <a:sym typeface="Exo 2"/>
              </a:rPr>
              <a:t>CPU + RAM non volatile con una </a:t>
            </a:r>
            <a:r>
              <a:rPr i="1" lang="it" sz="1500">
                <a:latin typeface="Exo 2"/>
                <a:ea typeface="Exo 2"/>
                <a:cs typeface="Exo 2"/>
                <a:sym typeface="Exo 2"/>
              </a:rPr>
              <a:t>chiave privata</a:t>
            </a:r>
            <a:r>
              <a:rPr lang="it" sz="1500">
                <a:latin typeface="Exo 2"/>
                <a:ea typeface="Exo 2"/>
                <a:cs typeface="Exo 2"/>
                <a:sym typeface="Exo 2"/>
              </a:rPr>
              <a:t>.</a:t>
            </a:r>
            <a:endParaRPr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it" sz="1500">
                <a:latin typeface="Exo 2"/>
                <a:ea typeface="Exo 2"/>
                <a:cs typeface="Exo 2"/>
                <a:sym typeface="Exo 2"/>
              </a:rPr>
              <a:t>La smart card si autentica presso l’host tramite un protocollo </a:t>
            </a:r>
            <a:r>
              <a:rPr b="1" i="1" lang="it" sz="1500">
                <a:latin typeface="Exo 2"/>
                <a:ea typeface="Exo 2"/>
                <a:cs typeface="Exo 2"/>
                <a:sym typeface="Exo 2"/>
              </a:rPr>
              <a:t>challenge-response</a:t>
            </a:r>
            <a:r>
              <a:rPr lang="it" sz="1500">
                <a:latin typeface="Exo 2"/>
                <a:ea typeface="Exo 2"/>
                <a:cs typeface="Exo 2"/>
                <a:sym typeface="Exo 2"/>
              </a:rPr>
              <a:t>.</a:t>
            </a:r>
            <a:endParaRPr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Exo 2"/>
              <a:buChar char="○"/>
            </a:pPr>
            <a:r>
              <a:rPr lang="it" sz="1500">
                <a:latin typeface="Exo 2"/>
                <a:ea typeface="Exo 2"/>
                <a:cs typeface="Exo 2"/>
                <a:sym typeface="Exo 2"/>
              </a:rPr>
              <a:t>Utilizza la </a:t>
            </a:r>
            <a:r>
              <a:rPr i="1" lang="it" sz="1500">
                <a:latin typeface="Exo 2"/>
                <a:ea typeface="Exo 2"/>
                <a:cs typeface="Exo 2"/>
                <a:sym typeface="Exo 2"/>
              </a:rPr>
              <a:t>chiave privata</a:t>
            </a:r>
            <a:r>
              <a:rPr lang="it" sz="1500">
                <a:latin typeface="Exo 2"/>
                <a:ea typeface="Exo 2"/>
                <a:cs typeface="Exo 2"/>
                <a:sym typeface="Exo 2"/>
              </a:rPr>
              <a:t> per firmare la challenge.</a:t>
            </a:r>
            <a:endParaRPr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Exo 2"/>
              <a:buChar char="●"/>
            </a:pPr>
            <a:r>
              <a:rPr lang="it" sz="1500">
                <a:latin typeface="Exo 2"/>
                <a:ea typeface="Exo 2"/>
                <a:cs typeface="Exo 2"/>
                <a:sym typeface="Exo 2"/>
              </a:rPr>
              <a:t>La </a:t>
            </a:r>
            <a:r>
              <a:rPr i="1" lang="it" sz="1500">
                <a:latin typeface="Exo 2"/>
                <a:ea typeface="Exo 2"/>
                <a:cs typeface="Exo 2"/>
                <a:sym typeface="Exo 2"/>
              </a:rPr>
              <a:t>chiave privata</a:t>
            </a:r>
            <a:r>
              <a:rPr lang="it" sz="1500">
                <a:latin typeface="Exo 2"/>
                <a:ea typeface="Exo 2"/>
                <a:cs typeface="Exo 2"/>
                <a:sym typeface="Exo 2"/>
              </a:rPr>
              <a:t> non lascia mai il dispositivo.</a:t>
            </a:r>
            <a:endParaRPr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it" sz="1500">
                <a:latin typeface="Exo 2"/>
                <a:ea typeface="Exo 2"/>
                <a:cs typeface="Exo 2"/>
                <a:sym typeface="Exo 2"/>
              </a:rPr>
              <a:t>Dovrebbe essere almeno in parte resistente a manomissioni (tamper-proof).</a:t>
            </a:r>
            <a:endParaRPr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it" sz="1500">
                <a:latin typeface="Exo 2"/>
                <a:ea typeface="Exo 2"/>
                <a:cs typeface="Exo 2"/>
                <a:sym typeface="Exo 2"/>
              </a:rPr>
              <a:t>Esempi di applicazione</a:t>
            </a:r>
            <a:r>
              <a:rPr lang="it" sz="1500">
                <a:latin typeface="Exo 2"/>
                <a:ea typeface="Exo 2"/>
                <a:cs typeface="Exo 2"/>
                <a:sym typeface="Exo 2"/>
              </a:rPr>
              <a:t>: carte di credito (+ PIN).</a:t>
            </a:r>
            <a:endParaRPr i="0" sz="15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24" name="Google Shape;42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9875" y="4260850"/>
            <a:ext cx="3294125" cy="2192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860"/>
              <a:t>Liste di OTP statiche (alternativa più economica)</a:t>
            </a:r>
            <a:endParaRPr sz="2860"/>
          </a:p>
        </p:txBody>
      </p:sp>
      <p:pic>
        <p:nvPicPr>
          <p:cNvPr id="430" name="Google Shape;43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500" y="1687738"/>
            <a:ext cx="3643050" cy="2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7"/>
          <p:cNvSpPr txBox="1"/>
          <p:nvPr/>
        </p:nvSpPr>
        <p:spPr>
          <a:xfrm>
            <a:off x="290100" y="4538375"/>
            <a:ext cx="85638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Exo 2"/>
              <a:buChar char="●"/>
            </a:pPr>
            <a:r>
              <a:rPr lang="it" sz="1700">
                <a:latin typeface="Exo 2"/>
                <a:ea typeface="Exo 2"/>
                <a:cs typeface="Exo 2"/>
                <a:sym typeface="Exo 2"/>
              </a:rPr>
              <a:t>Condivise tra client e host.</a:t>
            </a:r>
            <a:endParaRPr sz="1700">
              <a:latin typeface="Exo 2"/>
              <a:ea typeface="Exo 2"/>
              <a:cs typeface="Exo 2"/>
              <a:sym typeface="Exo 2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Exo 2"/>
              <a:buChar char="●"/>
            </a:pPr>
            <a:r>
              <a:rPr lang="it" sz="1700">
                <a:latin typeface="Exo 2"/>
                <a:ea typeface="Exo 2"/>
                <a:cs typeface="Exo 2"/>
                <a:sym typeface="Exo 2"/>
              </a:rPr>
              <a:t>L’host sceglie una challenge: numeri casuali (ad es. “seconda cifra della cella 14”).</a:t>
            </a:r>
            <a:endParaRPr sz="1700">
              <a:latin typeface="Exo 2"/>
              <a:ea typeface="Exo 2"/>
              <a:cs typeface="Exo 2"/>
              <a:sym typeface="Exo 2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Exo 2"/>
              <a:buChar char="●"/>
            </a:pPr>
            <a:r>
              <a:rPr lang="it" sz="1700">
                <a:latin typeface="Exo 2"/>
                <a:ea typeface="Exo 2"/>
                <a:cs typeface="Exo 2"/>
                <a:sym typeface="Exo 2"/>
              </a:rPr>
              <a:t>Il client invia la risposta (preferibilmente su un canale cifrato).</a:t>
            </a:r>
            <a:endParaRPr sz="1700">
              <a:latin typeface="Exo 2"/>
              <a:ea typeface="Exo 2"/>
              <a:cs typeface="Exo 2"/>
              <a:sym typeface="Exo 2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Exo 2"/>
              <a:buChar char="●"/>
            </a:pPr>
            <a:r>
              <a:rPr lang="it" sz="1700">
                <a:latin typeface="Exo 2"/>
                <a:ea typeface="Exo 2"/>
                <a:cs typeface="Exo 2"/>
                <a:sym typeface="Exo 2"/>
              </a:rPr>
              <a:t>L’host non dovrebbe conservare la lista in chiaro (ad es. usando hash).</a:t>
            </a:r>
            <a:endParaRPr sz="1700"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32" name="Google Shape;43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2500" y="1934700"/>
            <a:ext cx="35528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Tecnologie moderne: Time-based OTP (TOTP)</a:t>
            </a:r>
            <a:endParaRPr/>
          </a:p>
        </p:txBody>
      </p:sp>
      <p:pic>
        <p:nvPicPr>
          <p:cNvPr id="438" name="Google Shape;4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400" y="1395214"/>
            <a:ext cx="5877176" cy="3733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8"/>
          <p:cNvSpPr txBox="1"/>
          <p:nvPr/>
        </p:nvSpPr>
        <p:spPr>
          <a:xfrm>
            <a:off x="0" y="5167025"/>
            <a:ext cx="9144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it" sz="1700">
                <a:latin typeface="Exo 2"/>
                <a:ea typeface="Exo 2"/>
                <a:cs typeface="Exo 2"/>
                <a:sym typeface="Exo 2"/>
              </a:rPr>
              <a:t>Software che implementa la stessa funzionalità dei generatori di password:</a:t>
            </a:r>
            <a:endParaRPr i="0" sz="17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Char char="●"/>
            </a:pPr>
            <a:r>
              <a:rPr lang="it" sz="1600">
                <a:latin typeface="Exo 2"/>
                <a:ea typeface="Exo 2"/>
                <a:cs typeface="Exo 2"/>
                <a:sym typeface="Exo 2"/>
              </a:rPr>
              <a:t>Differenza chiave:</a:t>
            </a:r>
            <a:endParaRPr i="0" sz="16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Char char="○"/>
            </a:pPr>
            <a:r>
              <a:rPr lang="it" sz="1600">
                <a:latin typeface="Exo 2"/>
                <a:ea typeface="Exo 2"/>
                <a:cs typeface="Exo 2"/>
                <a:sym typeface="Exo 2"/>
              </a:rPr>
              <a:t>I generatori di password sono sistemi chiusi ed incorporati.</a:t>
            </a:r>
            <a:endParaRPr sz="1600">
              <a:latin typeface="Exo 2"/>
              <a:ea typeface="Exo 2"/>
              <a:cs typeface="Exo 2"/>
              <a:sym typeface="Exo 2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Char char="○"/>
            </a:pPr>
            <a:r>
              <a:rPr lang="it" sz="1600">
                <a:latin typeface="Exo 2"/>
                <a:ea typeface="Exo 2"/>
                <a:cs typeface="Exo 2"/>
                <a:sym typeface="Exo 2"/>
              </a:rPr>
              <a:t>Le app per la generazione delle password funzionano su piattaforme hw/sw generiche.</a:t>
            </a:r>
            <a:endParaRPr i="0" sz="16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Char char="●"/>
            </a:pPr>
            <a:r>
              <a:rPr lang="it" sz="1600">
                <a:latin typeface="Exo 2"/>
                <a:ea typeface="Exo 2"/>
                <a:cs typeface="Exo 2"/>
                <a:sym typeface="Exo 2"/>
              </a:rPr>
              <a:t>Cosa succede se il dispositivo è infettato da un’app malevola?</a:t>
            </a:r>
            <a:r>
              <a:rPr i="0" lang="it" sz="16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: Dmitrienko et al., </a:t>
            </a:r>
            <a:r>
              <a:rPr i="0" lang="it" sz="1600" u="sng" cap="none" strike="noStrike">
                <a:solidFill>
                  <a:srgbClr val="1155CC"/>
                </a:solidFill>
                <a:latin typeface="Exo 2"/>
                <a:ea typeface="Exo 2"/>
                <a:cs typeface="Exo 2"/>
                <a:sym typeface="Ex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When More Becomes Less: On the (In)Security of Mobile Two-Factor Authentication</a:t>
            </a:r>
            <a:r>
              <a:rPr i="0" lang="it" sz="16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, FC 2014</a:t>
            </a:r>
            <a:endParaRPr i="0" sz="16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75" y="0"/>
            <a:ext cx="7848950" cy="646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Tecnologie</a:t>
            </a:r>
            <a:r>
              <a:rPr lang="it"/>
              <a:t> m</a:t>
            </a:r>
            <a:r>
              <a:rPr lang="it"/>
              <a:t>oderne: chiavi Sicure</a:t>
            </a:r>
            <a:endParaRPr/>
          </a:p>
        </p:txBody>
      </p:sp>
      <p:sp>
        <p:nvSpPr>
          <p:cNvPr id="450" name="Google Shape;450;p60"/>
          <p:cNvSpPr txBox="1"/>
          <p:nvPr>
            <p:ph idx="1" type="body"/>
          </p:nvPr>
        </p:nvSpPr>
        <p:spPr>
          <a:xfrm>
            <a:off x="311700" y="1536625"/>
            <a:ext cx="4380600" cy="51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Plug &amp; Touch</a:t>
            </a:r>
            <a:r>
              <a:rPr lang="it"/>
              <a:t>: la chiave viene inserita in una porta USB e premuta quando richiesto.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Da usare in combinazione con un altro fattore (2FA).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Genera un codice Sicuro</a:t>
            </a:r>
            <a:r>
              <a:rPr lang="it"/>
              <a:t>: Il dispositivo invia una password monouso (OTP) oppure una chiave crittografica per l’autenticazione.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Un'evoluzione</a:t>
            </a:r>
            <a:r>
              <a:rPr lang="it"/>
              <a:t> delle precedenti più moderna (basta solo inserirla).</a:t>
            </a:r>
            <a:endParaRPr/>
          </a:p>
        </p:txBody>
      </p:sp>
      <p:pic>
        <p:nvPicPr>
          <p:cNvPr id="451" name="Google Shape;451;p60" title="Screenshot 2025-03-19 alle 19.55.31.png"/>
          <p:cNvPicPr preferRelativeResize="0"/>
          <p:nvPr/>
        </p:nvPicPr>
        <p:blipFill rotWithShape="1">
          <a:blip r:embed="rId3">
            <a:alphaModFix/>
          </a:blip>
          <a:srcRect b="0" l="40652" r="0" t="0"/>
          <a:stretch/>
        </p:blipFill>
        <p:spPr>
          <a:xfrm>
            <a:off x="4692275" y="1893345"/>
            <a:ext cx="4451724" cy="411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essere (To be)</a:t>
            </a:r>
            <a:endParaRPr/>
          </a:p>
        </p:txBody>
      </p:sp>
      <p:sp>
        <p:nvSpPr>
          <p:cNvPr id="457" name="Google Shape;457;p6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Autenticazione biometrica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Tre fattori dell’autenticazione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536624"/>
            <a:ext cx="8520600" cy="50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sa</a:t>
            </a:r>
            <a:r>
              <a:rPr lang="it"/>
              <a:t> (to know).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Esempio: password, PIN, stretta di mano segreta.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possiede</a:t>
            </a:r>
            <a:r>
              <a:rPr lang="it"/>
              <a:t> (to have).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it"/>
              <a:t>Esempio: chiave, smart card, token.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è</a:t>
            </a:r>
            <a:r>
              <a:rPr lang="it"/>
              <a:t> (to be).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it"/>
              <a:t>Esempio: volto, voce, impronte digitali.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Umani</a:t>
            </a:r>
            <a:r>
              <a:rPr lang="it"/>
              <a:t>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Computer</a:t>
            </a:r>
            <a:r>
              <a:rPr lang="it"/>
              <a:t>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To be</a:t>
            </a:r>
            <a:endParaRPr/>
          </a:p>
        </p:txBody>
      </p:sp>
      <p:sp>
        <p:nvSpPr>
          <p:cNvPr id="463" name="Google Shape;463;p62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ha </a:t>
            </a:r>
            <a:r>
              <a:rPr i="1" lang="it"/>
              <a:t>specifiche caratteristiche</a:t>
            </a:r>
            <a:r>
              <a:rPr lang="it"/>
              <a:t>.</a:t>
            </a:r>
            <a:endParaRPr sz="23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To be</a:t>
            </a:r>
            <a:endParaRPr/>
          </a:p>
        </p:txBody>
      </p:sp>
      <p:sp>
        <p:nvSpPr>
          <p:cNvPr id="469" name="Google Shape;469;p63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ha </a:t>
            </a:r>
            <a:r>
              <a:rPr i="1" lang="it"/>
              <a:t>specifiche caratteristiche</a:t>
            </a:r>
            <a:r>
              <a:rPr lang="it"/>
              <a:t>.</a:t>
            </a:r>
            <a:endParaRPr sz="2300"/>
          </a:p>
        </p:txBody>
      </p:sp>
      <p:sp>
        <p:nvSpPr>
          <p:cNvPr id="470" name="Google Shape;470;p63"/>
          <p:cNvSpPr txBox="1"/>
          <p:nvPr>
            <p:ph idx="1" type="body"/>
          </p:nvPr>
        </p:nvSpPr>
        <p:spPr>
          <a:xfrm>
            <a:off x="311700" y="2153125"/>
            <a:ext cx="8340600" cy="15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Alto livello di sicurezza e robustezza.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Non richiede hardware aggiuntivo da portare con sé.</a:t>
            </a:r>
            <a:endParaRPr sz="23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To be</a:t>
            </a:r>
            <a:endParaRPr/>
          </a:p>
        </p:txBody>
      </p:sp>
      <p:sp>
        <p:nvSpPr>
          <p:cNvPr id="476" name="Google Shape;476;p64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ha </a:t>
            </a:r>
            <a:r>
              <a:rPr i="1" lang="it"/>
              <a:t>specifiche caratteristiche</a:t>
            </a:r>
            <a:r>
              <a:rPr lang="it"/>
              <a:t>.</a:t>
            </a:r>
            <a:endParaRPr sz="2300"/>
          </a:p>
        </p:txBody>
      </p:sp>
      <p:sp>
        <p:nvSpPr>
          <p:cNvPr id="477" name="Google Shape;477;p64"/>
          <p:cNvSpPr txBox="1"/>
          <p:nvPr>
            <p:ph idx="1" type="body"/>
          </p:nvPr>
        </p:nvSpPr>
        <p:spPr>
          <a:xfrm>
            <a:off x="311700" y="2153125"/>
            <a:ext cx="8340600" cy="15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Alto livello di sicurezza e robustezza.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Non richiede hardware aggiuntivo da portare con sé.</a:t>
            </a:r>
            <a:endParaRPr sz="2300"/>
          </a:p>
        </p:txBody>
      </p:sp>
      <p:sp>
        <p:nvSpPr>
          <p:cNvPr id="478" name="Google Shape;478;p64"/>
          <p:cNvSpPr txBox="1"/>
          <p:nvPr>
            <p:ph idx="1" type="body"/>
          </p:nvPr>
        </p:nvSpPr>
        <p:spPr>
          <a:xfrm>
            <a:off x="311700" y="3502400"/>
            <a:ext cx="4393800" cy="32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/>
              <a:t>Svantaggi</a:t>
            </a:r>
            <a:r>
              <a:rPr lang="it" sz="2100"/>
              <a:t>: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Estremamente difficile da implementare.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Corrispondenza probabilistica.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Misurazione invasiva.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 u="sng">
                <a:solidFill>
                  <a:schemeClr val="hlink"/>
                </a:solidFill>
                <a:hlinkClick r:id="rId3"/>
              </a:rPr>
              <a:t>Clonazione</a:t>
            </a:r>
            <a:r>
              <a:rPr lang="it" sz="2100"/>
              <a:t> possibile.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le caratteristiche biometriche potrebbero cambiare nel tempo.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Problemi di privacy.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utenti con disabilità (non sempre possono usarlo)</a:t>
            </a:r>
            <a:endParaRPr sz="2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To be</a:t>
            </a:r>
            <a:endParaRPr/>
          </a:p>
        </p:txBody>
      </p:sp>
      <p:sp>
        <p:nvSpPr>
          <p:cNvPr id="484" name="Google Shape;484;p65"/>
          <p:cNvSpPr txBox="1"/>
          <p:nvPr>
            <p:ph idx="1" type="body"/>
          </p:nvPr>
        </p:nvSpPr>
        <p:spPr>
          <a:xfrm>
            <a:off x="311700" y="1536624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L’utente deve dimostrare che ha </a:t>
            </a:r>
            <a:r>
              <a:rPr i="1" lang="it"/>
              <a:t>specifiche caratteristiche</a:t>
            </a:r>
            <a:r>
              <a:rPr lang="it"/>
              <a:t>.</a:t>
            </a:r>
            <a:endParaRPr sz="2300"/>
          </a:p>
        </p:txBody>
      </p:sp>
      <p:sp>
        <p:nvSpPr>
          <p:cNvPr id="485" name="Google Shape;485;p65"/>
          <p:cNvSpPr txBox="1"/>
          <p:nvPr>
            <p:ph idx="1" type="body"/>
          </p:nvPr>
        </p:nvSpPr>
        <p:spPr>
          <a:xfrm>
            <a:off x="311700" y="2153125"/>
            <a:ext cx="8340600" cy="15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Vantaggi</a:t>
            </a:r>
            <a:r>
              <a:rPr lang="it" sz="2300"/>
              <a:t>: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Alto livello di sicurezza e robustezza.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Non richiede hardware aggiuntivo da portare con sé.</a:t>
            </a:r>
            <a:endParaRPr sz="2300"/>
          </a:p>
        </p:txBody>
      </p:sp>
      <p:sp>
        <p:nvSpPr>
          <p:cNvPr id="486" name="Google Shape;486;p65"/>
          <p:cNvSpPr txBox="1"/>
          <p:nvPr>
            <p:ph idx="1" type="body"/>
          </p:nvPr>
        </p:nvSpPr>
        <p:spPr>
          <a:xfrm>
            <a:off x="311700" y="3502400"/>
            <a:ext cx="4393800" cy="32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100"/>
              <a:t>Svantaggi</a:t>
            </a:r>
            <a:r>
              <a:rPr lang="it" sz="2100"/>
              <a:t>: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Estremamente difficile da implementare.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Corrispondenza probabilistica.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Misurazione invasiva.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 u="sng">
                <a:solidFill>
                  <a:schemeClr val="hlink"/>
                </a:solidFill>
                <a:hlinkClick r:id="rId3"/>
              </a:rPr>
              <a:t>Clonazione</a:t>
            </a:r>
            <a:r>
              <a:rPr lang="it" sz="2100"/>
              <a:t> possibile.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le caratteristiche biometriche potrebbero cambiare nel tempo.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Problemi di privacy.</a:t>
            </a:r>
            <a:endParaRPr sz="2100"/>
          </a:p>
          <a:p>
            <a:pPr indent="-35194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 sz="2100"/>
              <a:t>utenti con disabilità (non sempre possono usarlo)</a:t>
            </a:r>
            <a:endParaRPr sz="2100"/>
          </a:p>
        </p:txBody>
      </p:sp>
      <p:sp>
        <p:nvSpPr>
          <p:cNvPr id="487" name="Google Shape;487;p65"/>
          <p:cNvSpPr txBox="1"/>
          <p:nvPr>
            <p:ph idx="1" type="body"/>
          </p:nvPr>
        </p:nvSpPr>
        <p:spPr>
          <a:xfrm>
            <a:off x="4705500" y="3502400"/>
            <a:ext cx="4393800" cy="32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Contromisure</a:t>
            </a:r>
            <a:r>
              <a:rPr lang="it" sz="2000"/>
              <a:t>: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it" sz="2000"/>
              <a:t>Nessuna.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 sz="2000"/>
              <a:t>Nessuna.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 sz="2000"/>
              <a:t>Nessuna.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 sz="2000"/>
              <a:t>Nessuna.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 sz="2000"/>
              <a:t>Misurare spesso (aggiornare).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 sz="2000"/>
              <a:t>Mettere in sicurezza il processo.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 sz="2000"/>
              <a:t>Serve un metodo alternativo (più debole?)</a:t>
            </a:r>
            <a:endParaRPr sz="2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 di tecnologie</a:t>
            </a:r>
            <a:endParaRPr/>
          </a:p>
        </p:txBody>
      </p:sp>
      <p:sp>
        <p:nvSpPr>
          <p:cNvPr id="493" name="Google Shape;493;p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Estrazione delle caratteristiche (ovvero feature) di:</a:t>
            </a:r>
            <a:endParaRPr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b="1" lang="it"/>
              <a:t>Impronte digitali.</a:t>
            </a:r>
            <a:endParaRPr b="1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Geometria del viso.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Geometria della mano (impronta del palmo).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Scansione della retina.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Scansione dell’iride.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Analisi della voce.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DNA.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3"/>
              </a:rPr>
              <a:t>Dinamica di digitazione</a:t>
            </a:r>
            <a:r>
              <a:rPr lang="it"/>
              <a:t>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4"/>
              </a:rPr>
              <a:t>Modo di impugnare lo smartphone</a:t>
            </a:r>
            <a:r>
              <a:rPr lang="it"/>
              <a:t>.</a:t>
            </a:r>
            <a:endParaRPr/>
          </a:p>
        </p:txBody>
      </p:sp>
      <p:pic>
        <p:nvPicPr>
          <p:cNvPr id="494" name="Google Shape;494;p66" title="impronta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5325" y="3009628"/>
            <a:ext cx="5201172" cy="346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 di tecnologie</a:t>
            </a:r>
            <a:endParaRPr/>
          </a:p>
        </p:txBody>
      </p:sp>
      <p:sp>
        <p:nvSpPr>
          <p:cNvPr id="500" name="Google Shape;500;p6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Estrazione delle caratteristiche (ovvero feature) di:</a:t>
            </a:r>
            <a:endParaRPr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Impronte digitali.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it"/>
              <a:t>Geometria del viso.</a:t>
            </a:r>
            <a:endParaRPr b="1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Geometria della mano (impronta del palmo).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Scansione della retina.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Scansione dell’iride.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Analisi della voce.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DNA.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3"/>
              </a:rPr>
              <a:t>Dinamica di digitazione</a:t>
            </a:r>
            <a:r>
              <a:rPr lang="it"/>
              <a:t>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4"/>
              </a:rPr>
              <a:t>Modo di impugnare lo smartphone</a:t>
            </a:r>
            <a:r>
              <a:rPr lang="it"/>
              <a:t>.</a:t>
            </a:r>
            <a:endParaRPr/>
          </a:p>
        </p:txBody>
      </p:sp>
      <p:pic>
        <p:nvPicPr>
          <p:cNvPr id="501" name="Google Shape;501;p67" title="Facial-Recognition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725" y="2028125"/>
            <a:ext cx="3930573" cy="45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 di tecnologie</a:t>
            </a:r>
            <a:endParaRPr/>
          </a:p>
        </p:txBody>
      </p:sp>
      <p:sp>
        <p:nvSpPr>
          <p:cNvPr id="507" name="Google Shape;507;p6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Estrazione delle caratteristiche (ovvero feature) di:</a:t>
            </a:r>
            <a:endParaRPr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Impronte digitali.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Geometria del viso.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it"/>
              <a:t>Geometria della mano (impronta del palmo).</a:t>
            </a:r>
            <a:endParaRPr b="1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Scansione della retina.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Scansione dell’iride.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Analisi della voce.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DNA.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3"/>
              </a:rPr>
              <a:t>Dinamica di digitazione</a:t>
            </a:r>
            <a:r>
              <a:rPr lang="it"/>
              <a:t>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4"/>
              </a:rPr>
              <a:t>Modo di impugnare lo smartphone</a:t>
            </a:r>
            <a:r>
              <a:rPr lang="it"/>
              <a:t>.</a:t>
            </a:r>
            <a:endParaRPr/>
          </a:p>
        </p:txBody>
      </p:sp>
      <p:pic>
        <p:nvPicPr>
          <p:cNvPr id="508" name="Google Shape;508;p68" title="How-Palm-Print-Recognition-System-Work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200" y="1241525"/>
            <a:ext cx="4367324" cy="54591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 di tecnologie</a:t>
            </a:r>
            <a:endParaRPr/>
          </a:p>
        </p:txBody>
      </p:sp>
      <p:sp>
        <p:nvSpPr>
          <p:cNvPr id="514" name="Google Shape;514;p6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Estrazione delle caratteristiche (ovvero feature) di:</a:t>
            </a:r>
            <a:endParaRPr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Impronte digitali.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Geometria del viso.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Geometria della mano (impronta del palmo).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it"/>
              <a:t>Scansione della retina.</a:t>
            </a:r>
            <a:endParaRPr b="1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Scansione dell’iride.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Analisi della voce.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DNA.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3"/>
              </a:rPr>
              <a:t>Dinamica di digitazione</a:t>
            </a:r>
            <a:r>
              <a:rPr lang="it"/>
              <a:t>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4"/>
              </a:rPr>
              <a:t>Modo di impugnare lo smartphone</a:t>
            </a:r>
            <a:r>
              <a:rPr lang="it"/>
              <a:t>.</a:t>
            </a:r>
            <a:endParaRPr/>
          </a:p>
        </p:txBody>
      </p:sp>
      <p:pic>
        <p:nvPicPr>
          <p:cNvPr id="515" name="Google Shape;515;p69" title="retina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875" y="3830250"/>
            <a:ext cx="4774621" cy="29648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 di tecnologie</a:t>
            </a:r>
            <a:endParaRPr/>
          </a:p>
        </p:txBody>
      </p:sp>
      <p:sp>
        <p:nvSpPr>
          <p:cNvPr id="521" name="Google Shape;521;p7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Estrazione delle caratteristiche (ovvero feature) di:</a:t>
            </a:r>
            <a:endParaRPr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Impronte digitali.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Geometria del viso.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Geometria della mano (impronta del palmo).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Scansione della retina.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it"/>
              <a:t>Scansione dell’iride.</a:t>
            </a:r>
            <a:endParaRPr b="1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Analisi della voce.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DNA.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3"/>
              </a:rPr>
              <a:t>Dinamica di digitazione</a:t>
            </a:r>
            <a:r>
              <a:rPr lang="it"/>
              <a:t>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4"/>
              </a:rPr>
              <a:t>Modo di impugnare lo smartphone</a:t>
            </a:r>
            <a:r>
              <a:rPr lang="it"/>
              <a:t>.</a:t>
            </a:r>
            <a:endParaRPr/>
          </a:p>
        </p:txBody>
      </p:sp>
      <p:pic>
        <p:nvPicPr>
          <p:cNvPr id="522" name="Google Shape;522;p70" title="images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175" y="4078029"/>
            <a:ext cx="3424400" cy="23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 di tecnologie</a:t>
            </a:r>
            <a:endParaRPr/>
          </a:p>
        </p:txBody>
      </p:sp>
      <p:sp>
        <p:nvSpPr>
          <p:cNvPr id="528" name="Google Shape;528;p7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Estrazione delle caratteristiche (ovvero feature) di:</a:t>
            </a:r>
            <a:endParaRPr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Impronte digitali.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Geometria del viso.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Geometria della mano (impronta del palmo).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Scansione della retina.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Scansione dell’iride.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Analisi della voce.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DNA.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3"/>
              </a:rPr>
              <a:t>Dinamica di digitazione</a:t>
            </a:r>
            <a:r>
              <a:rPr lang="it"/>
              <a:t>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 u="sng">
                <a:solidFill>
                  <a:schemeClr val="hlink"/>
                </a:solidFill>
                <a:hlinkClick r:id="rId4"/>
              </a:rPr>
              <a:t>Modo di impugnare lo smartphone</a:t>
            </a:r>
            <a:r>
              <a:rPr lang="it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Tre fattori dell’autenticazione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536624"/>
            <a:ext cx="8520600" cy="50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sa</a:t>
            </a:r>
            <a:r>
              <a:rPr lang="it"/>
              <a:t> (to know).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Esempio: password, PIN, stretta di mano segreta.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possiede</a:t>
            </a:r>
            <a:r>
              <a:rPr lang="it"/>
              <a:t> (to have).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it"/>
              <a:t>Esempio: chiave, smart card, token.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è</a:t>
            </a:r>
            <a:r>
              <a:rPr lang="it"/>
              <a:t> (to be).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it"/>
              <a:t>Esempio: volto, voce, impronte digitali.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Umani</a:t>
            </a:r>
            <a:r>
              <a:rPr lang="it"/>
              <a:t>: (3) usata più di (2) usata più di (1)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Computer</a:t>
            </a:r>
            <a:r>
              <a:rPr lang="it"/>
              <a:t>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Esempio: impronte digitali</a:t>
            </a:r>
            <a:endParaRPr/>
          </a:p>
        </p:txBody>
      </p:sp>
      <p:sp>
        <p:nvSpPr>
          <p:cNvPr id="534" name="Google Shape;534;p72"/>
          <p:cNvSpPr txBox="1"/>
          <p:nvPr>
            <p:ph idx="1" type="body"/>
          </p:nvPr>
        </p:nvSpPr>
        <p:spPr>
          <a:xfrm>
            <a:off x="311700" y="1536625"/>
            <a:ext cx="8520600" cy="51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Viene acquisito un campione di riferimento dell’impronta digitale dell’utente tramite un lettore di impronte.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Dal campione vengono estratte le caratteristiche (feature) principali.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/>
              <a:t>Le minuzie dell’impronta includono: </a:t>
            </a:r>
            <a:r>
              <a:rPr lang="it"/>
              <a:t>punti terminali delle creste, punti di biforcazione, nucleo (core), delta, anse (loops), vortici (whorls), ecc.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/>
              <a:t>Per una maggiore accuratezza, si registrano le caratteristiche di più dita e da diverse posizioni.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 vettori di caratteristiche vengono archiviati in un database sicuro.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Quando l’utente effettua l’accesso, viene acquisita una nuova lettura dell’impronta digitale; le caratteristiche estratte vengono confrontate (in base alla similarità) con quelle di riferimento. L’utente viene accettato se il grado di corrispondenza supera una soglia predefinita.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>
                <a:solidFill>
                  <a:srgbClr val="CC0000"/>
                </a:solidFill>
              </a:rPr>
              <a:t>Problema principale: falsi positivi e falsi negativi.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Autenticazione biometrica a livello consumer</a:t>
            </a:r>
            <a:endParaRPr/>
          </a:p>
        </p:txBody>
      </p:sp>
      <p:sp>
        <p:nvSpPr>
          <p:cNvPr id="540" name="Google Shape;540;p73"/>
          <p:cNvSpPr/>
          <p:nvPr/>
        </p:nvSpPr>
        <p:spPr>
          <a:xfrm>
            <a:off x="597825" y="3916450"/>
            <a:ext cx="8041800" cy="2546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3"/>
          <p:cNvSpPr/>
          <p:nvPr/>
        </p:nvSpPr>
        <p:spPr>
          <a:xfrm>
            <a:off x="597825" y="1442825"/>
            <a:ext cx="8041800" cy="2313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525" y="1614775"/>
            <a:ext cx="2381575" cy="18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0700" y="4014425"/>
            <a:ext cx="3142151" cy="23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 txBox="1"/>
          <p:nvPr/>
        </p:nvSpPr>
        <p:spPr>
          <a:xfrm>
            <a:off x="597825" y="4014475"/>
            <a:ext cx="5712300" cy="2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20 september 2013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21 september 2013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Examples: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xo 2"/>
              <a:buChar char="●"/>
            </a:pPr>
            <a:r>
              <a:rPr i="0" lang="it" sz="1100" u="sng" cap="none" strike="noStrike">
                <a:solidFill>
                  <a:srgbClr val="1155CC"/>
                </a:solidFill>
                <a:latin typeface="Exo 2"/>
                <a:ea typeface="Exo 2"/>
                <a:cs typeface="Exo 2"/>
                <a:sym typeface="Exo 2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http://www.ccc.de/en/updates/2013/ccc-breaks-apple-touchid</a:t>
            </a:r>
            <a:r>
              <a:rPr lang="it" sz="1100">
                <a:latin typeface="Exo 2"/>
                <a:ea typeface="Exo 2"/>
                <a:cs typeface="Exo 2"/>
                <a:sym typeface="Exo 2"/>
              </a:rPr>
              <a:t> (short) - </a:t>
            </a:r>
            <a:r>
              <a:rPr lang="it" sz="1000" u="sng">
                <a:solidFill>
                  <a:srgbClr val="2200CC"/>
                </a:solidFill>
                <a:latin typeface="Exo 2"/>
                <a:ea typeface="Exo 2"/>
                <a:cs typeface="Exo 2"/>
                <a:sym typeface="Exo 2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https://www.heise.de/multimediadatei/iPhone-5s-Touch-ID-hack-in-detail-1965628.html</a:t>
            </a:r>
            <a:r>
              <a:rPr lang="it" sz="1100">
                <a:latin typeface="Exo 2"/>
                <a:ea typeface="Exo 2"/>
                <a:cs typeface="Exo 2"/>
                <a:sym typeface="Exo 2"/>
              </a:rPr>
              <a:t> (long)</a:t>
            </a:r>
            <a:endParaRPr sz="1100">
              <a:latin typeface="Exo 2"/>
              <a:ea typeface="Exo 2"/>
              <a:cs typeface="Exo 2"/>
              <a:sym typeface="Exo 2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Exo 2"/>
              <a:buChar char="●"/>
            </a:pPr>
            <a:r>
              <a:rPr lang="it" sz="1100" u="sng">
                <a:solidFill>
                  <a:srgbClr val="1155CC"/>
                </a:solidFill>
                <a:latin typeface="Exo 2"/>
                <a:ea typeface="Exo 2"/>
                <a:cs typeface="Exo 2"/>
                <a:sym typeface="Exo 2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https://www.ccc.de/en/updates/2017/iriden</a:t>
            </a:r>
            <a:r>
              <a:rPr lang="it" sz="11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sz="110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Exo 2"/>
              <a:buChar char="●"/>
            </a:pPr>
            <a:r>
              <a:rPr lang="it" sz="1100" u="sng">
                <a:solidFill>
                  <a:srgbClr val="1155CC"/>
                </a:solidFill>
                <a:latin typeface="Exo 2"/>
                <a:ea typeface="Exo 2"/>
                <a:cs typeface="Exo 2"/>
                <a:sym typeface="Exo 2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https://i.blackhat.com/USA-19/Wednesday/us-19-Chen-Biometric-Authentication-Under-Threat-Liveness-Detection-Hacking.pdf</a:t>
            </a:r>
            <a:r>
              <a:rPr lang="it" sz="11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sz="110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Exo 2"/>
              <a:buChar char="●"/>
            </a:pPr>
            <a:r>
              <a:rPr lang="it" sz="1100" u="sng">
                <a:solidFill>
                  <a:srgbClr val="1155CC"/>
                </a:solidFill>
                <a:latin typeface="Exo 2"/>
                <a:ea typeface="Exo 2"/>
                <a:cs typeface="Exo 2"/>
                <a:sym typeface="Exo 2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https://www.youtube.com/watch?v=ZwCNG9KFdXs&amp;ab_channel=Forbes</a:t>
            </a:r>
            <a:endParaRPr sz="110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graphicFrame>
        <p:nvGraphicFramePr>
          <p:cNvPr id="545" name="Google Shape;545;p73"/>
          <p:cNvGraphicFramePr/>
          <p:nvPr/>
        </p:nvGraphicFramePr>
        <p:xfrm>
          <a:off x="3139100" y="14597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{D2997134-6B4A-448F-87D7-6B980EC29E99}</a:tableStyleId>
              </a:tblPr>
              <a:tblGrid>
                <a:gridCol w="1294575"/>
                <a:gridCol w="1065550"/>
                <a:gridCol w="1045625"/>
                <a:gridCol w="975925"/>
                <a:gridCol w="1025700"/>
              </a:tblGrid>
              <a:tr h="23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Manufacturer</a:t>
                      </a:r>
                      <a:endParaRPr b="1"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Model</a:t>
                      </a:r>
                      <a:endParaRPr b="1"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Technology     </a:t>
                      </a:r>
                      <a:endParaRPr b="1"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Date</a:t>
                      </a:r>
                      <a:endParaRPr b="1"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it" sz="800" u="none" cap="none" strike="noStrike">
                          <a:solidFill>
                            <a:srgbClr val="FFFFFF"/>
                          </a:solidFill>
                          <a:highlight>
                            <a:srgbClr val="FF0000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Difficulty</a:t>
                      </a:r>
                      <a:endParaRPr b="1" sz="800" u="none" cap="none" strike="noStrike">
                        <a:solidFill>
                          <a:srgbClr val="FFFFFF"/>
                        </a:solidFill>
                        <a:highlight>
                          <a:srgbClr val="FF0000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</a:tr>
              <a:tr h="296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Identix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TS-520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Optical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Nov. 1990      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solidFill>
                            <a:srgbClr val="FFFFFF"/>
                          </a:solidFill>
                          <a:highlight>
                            <a:srgbClr val="FF0000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First attempt</a:t>
                      </a:r>
                      <a:endParaRPr sz="800" u="none" cap="none" strike="noStrike">
                        <a:solidFill>
                          <a:srgbClr val="FFFFFF"/>
                        </a:solidFill>
                        <a:highlight>
                          <a:srgbClr val="FF0000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Fingermatrix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Chekone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Optical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Mar. 1994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solidFill>
                            <a:srgbClr val="FFFFFF"/>
                          </a:solidFill>
                          <a:highlight>
                            <a:srgbClr val="FF0000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Second attempt</a:t>
                      </a:r>
                      <a:endParaRPr sz="800" u="none" cap="none" strike="noStrike">
                        <a:solidFill>
                          <a:srgbClr val="FFFFFF"/>
                        </a:solidFill>
                        <a:highlight>
                          <a:srgbClr val="FF0000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</a:tr>
              <a:tr h="296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Dermalog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DemalogKey    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Optical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Feb.1996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solidFill>
                            <a:srgbClr val="FFFFFF"/>
                          </a:solidFill>
                          <a:highlight>
                            <a:srgbClr val="FF0000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First attempt</a:t>
                      </a:r>
                      <a:endParaRPr sz="800" u="none" cap="none" strike="noStrike">
                        <a:solidFill>
                          <a:srgbClr val="FFFFFF"/>
                        </a:solidFill>
                        <a:highlight>
                          <a:srgbClr val="FF0000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STMicroelectronics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TouchChip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Solid state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Mar. 1999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solidFill>
                            <a:srgbClr val="FFFFFF"/>
                          </a:solidFill>
                          <a:highlight>
                            <a:srgbClr val="FF0000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First attempt</a:t>
                      </a:r>
                      <a:endParaRPr sz="800" u="none" cap="none" strike="noStrike">
                        <a:solidFill>
                          <a:srgbClr val="FFFFFF"/>
                        </a:solidFill>
                        <a:highlight>
                          <a:srgbClr val="FF0000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</a:tr>
              <a:tr h="17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Veridicon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FPS110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Solid state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Sept.1999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solidFill>
                            <a:srgbClr val="FFFFFF"/>
                          </a:solidFill>
                          <a:highlight>
                            <a:srgbClr val="FF0000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First attempt</a:t>
                      </a:r>
                      <a:endParaRPr sz="800" u="none" cap="none" strike="noStrike">
                        <a:solidFill>
                          <a:srgbClr val="FFFFFF"/>
                        </a:solidFill>
                        <a:highlight>
                          <a:srgbClr val="FF0000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</a:tr>
              <a:tr h="296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Identicator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DFR200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Optical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highlight>
                            <a:srgbClr val="FFFFFF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Oct. 1999</a:t>
                      </a:r>
                      <a:endParaRPr sz="800" u="none" cap="none" strike="noStrike">
                        <a:highlight>
                          <a:srgbClr val="FFFFFF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it" sz="800" u="none" cap="none" strike="noStrike">
                          <a:solidFill>
                            <a:srgbClr val="FFFFFF"/>
                          </a:solidFill>
                          <a:highlight>
                            <a:srgbClr val="FF0000"/>
                          </a:highlight>
                          <a:latin typeface="Exo 2"/>
                          <a:ea typeface="Exo 2"/>
                          <a:cs typeface="Exo 2"/>
                          <a:sym typeface="Exo 2"/>
                        </a:rPr>
                        <a:t>First attempt</a:t>
                      </a:r>
                      <a:endParaRPr sz="800" u="none" cap="none" strike="noStrike">
                        <a:solidFill>
                          <a:srgbClr val="FFFFFF"/>
                        </a:solidFill>
                        <a:highlight>
                          <a:srgbClr val="FF0000"/>
                        </a:highlight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6" name="Google Shape;546;p73"/>
          <p:cNvSpPr txBox="1"/>
          <p:nvPr/>
        </p:nvSpPr>
        <p:spPr>
          <a:xfrm>
            <a:off x="757463" y="3496225"/>
            <a:ext cx="23817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it" sz="900" u="sng" cap="none" strike="noStrike">
                <a:solidFill>
                  <a:srgbClr val="1155CC"/>
                </a:solidFill>
                <a:latin typeface="Exo 2"/>
                <a:ea typeface="Exo 2"/>
                <a:cs typeface="Exo 2"/>
                <a:sym typeface="Exo 2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http://cryptome.org/fake-prints.htm</a:t>
            </a:r>
            <a:endParaRPr i="0" sz="9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47" name="Google Shape;547;p73"/>
          <p:cNvSpPr txBox="1"/>
          <p:nvPr/>
        </p:nvSpPr>
        <p:spPr>
          <a:xfrm>
            <a:off x="2303375" y="4118150"/>
            <a:ext cx="899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it" sz="1000" u="none" cap="none" strike="noStrike">
                <a:solidFill>
                  <a:srgbClr val="FFFFFF"/>
                </a:solidFill>
                <a:highlight>
                  <a:srgbClr val="6AA84F"/>
                </a:highlight>
                <a:latin typeface="Exo 2"/>
                <a:ea typeface="Exo 2"/>
                <a:cs typeface="Exo 2"/>
                <a:sym typeface="Exo 2"/>
              </a:rPr>
              <a:t>RELEASED</a:t>
            </a:r>
            <a:endParaRPr i="0" sz="1000" u="none" cap="none" strike="noStrike">
              <a:solidFill>
                <a:srgbClr val="FFFFFF"/>
              </a:solidFill>
              <a:highlight>
                <a:srgbClr val="6AA84F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48" name="Google Shape;548;p73"/>
          <p:cNvSpPr txBox="1"/>
          <p:nvPr/>
        </p:nvSpPr>
        <p:spPr>
          <a:xfrm>
            <a:off x="2303375" y="4538375"/>
            <a:ext cx="899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t" sz="1000" u="none" cap="none" strike="noStrike">
                <a:solidFill>
                  <a:srgbClr val="FFFFFF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CRACKED</a:t>
            </a:r>
            <a:endParaRPr b="0" i="0" sz="1000" u="none" cap="none" strike="noStrike">
              <a:solidFill>
                <a:srgbClr val="FFFFFF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Nuovi e sperimentali modi di autenticarsi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sociale: Chi conosci</a:t>
            </a:r>
            <a:endParaRPr/>
          </a:p>
        </p:txBody>
      </p:sp>
      <p:sp>
        <p:nvSpPr>
          <p:cNvPr id="559" name="Google Shape;559;p75"/>
          <p:cNvSpPr txBox="1"/>
          <p:nvPr/>
        </p:nvSpPr>
        <p:spPr>
          <a:xfrm>
            <a:off x="457200" y="1295400"/>
            <a:ext cx="82296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t" sz="3000">
                <a:latin typeface="Exo 2"/>
                <a:ea typeface="Exo 2"/>
                <a:cs typeface="Exo 2"/>
                <a:sym typeface="Exo 2"/>
              </a:rPr>
              <a:t>Occorre dimostrare che si </a:t>
            </a:r>
            <a:r>
              <a:rPr i="1" lang="it" sz="3000">
                <a:latin typeface="Exo 2"/>
                <a:ea typeface="Exo 2"/>
                <a:cs typeface="Exo 2"/>
                <a:sym typeface="Exo 2"/>
              </a:rPr>
              <a:t>conosce</a:t>
            </a:r>
            <a:r>
              <a:rPr lang="it" sz="3000">
                <a:latin typeface="Exo 2"/>
                <a:ea typeface="Exo 2"/>
                <a:cs typeface="Exo 2"/>
                <a:sym typeface="Exo 2"/>
              </a:rPr>
              <a:t> qualcuno.</a:t>
            </a:r>
            <a:endParaRPr i="1" sz="300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60" name="Google Shape;56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075" y="2049338"/>
            <a:ext cx="6879850" cy="33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5"/>
          <p:cNvSpPr txBox="1"/>
          <p:nvPr/>
        </p:nvSpPr>
        <p:spPr>
          <a:xfrm>
            <a:off x="2518800" y="4975800"/>
            <a:ext cx="54930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it" sz="900" u="sng" cap="none" strike="noStrike">
                <a:solidFill>
                  <a:srgbClr val="1155CC"/>
                </a:solidFill>
                <a:latin typeface="Exo 2"/>
                <a:ea typeface="Exo 2"/>
                <a:cs typeface="Exo 2"/>
                <a:sym typeface="Ex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https://www.facebook.com/notes/facebook/a-continued-commitment-to-security/486790652130</a:t>
            </a:r>
            <a:endParaRPr i="0" sz="9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62" name="Google Shape;562;p75"/>
          <p:cNvSpPr txBox="1"/>
          <p:nvPr/>
        </p:nvSpPr>
        <p:spPr>
          <a:xfrm>
            <a:off x="663950" y="5412819"/>
            <a:ext cx="81942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t" sz="11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Papers</a:t>
            </a:r>
            <a:endParaRPr b="1" i="0" sz="11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xo 2"/>
              <a:buChar char="●"/>
            </a:pPr>
            <a:r>
              <a:rPr i="0" lang="it" sz="11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H. Kim, J. Tang, and R. Anderson. </a:t>
            </a:r>
            <a:r>
              <a:rPr i="1" lang="it" sz="1100" u="sng" cap="none" strike="noStrike">
                <a:solidFill>
                  <a:srgbClr val="1155CC"/>
                </a:solidFill>
                <a:latin typeface="Exo 2"/>
                <a:ea typeface="Exo 2"/>
                <a:cs typeface="Exo 2"/>
                <a:sym typeface="Exo 2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Social authentication: harder than it looks.</a:t>
            </a:r>
            <a:r>
              <a:rPr i="0" lang="it" sz="11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In Proceedings of the 2012 Financial Cryptography and Data Security conference.</a:t>
            </a:r>
            <a:endParaRPr i="0" sz="11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xo 2"/>
              <a:buChar char="●"/>
            </a:pPr>
            <a:r>
              <a:rPr i="0" lang="it" sz="11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J. Polakis,  </a:t>
            </a:r>
            <a:r>
              <a:rPr i="0" lang="it" sz="1100" u="sng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M. Lancini</a:t>
            </a:r>
            <a:r>
              <a:rPr i="0" lang="it" sz="11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,  G. Kontaxis,  </a:t>
            </a:r>
            <a:r>
              <a:rPr i="0" lang="it" sz="1100" u="sng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F. Maggi</a:t>
            </a:r>
            <a:r>
              <a:rPr i="0" lang="it" sz="11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,  S. Ioannidis,  A. Keromytis,  </a:t>
            </a:r>
            <a:r>
              <a:rPr i="0" lang="it" sz="1100" u="sng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S. Zanero</a:t>
            </a:r>
            <a:r>
              <a:rPr i="0" lang="it" sz="11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i="1" lang="it" sz="1100" u="sng" cap="none" strike="noStrike">
                <a:solidFill>
                  <a:srgbClr val="1155CC"/>
                </a:solidFill>
                <a:latin typeface="Exo 2"/>
                <a:ea typeface="Exo 2"/>
                <a:cs typeface="Exo 2"/>
                <a:sym typeface="Exo 2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All Your Face Are Belong to Us: Breaking Facebook's Social Authentication</a:t>
            </a:r>
            <a:r>
              <a:rPr i="0" lang="it" sz="1100" u="sng" cap="none" strike="noStrike">
                <a:solidFill>
                  <a:srgbClr val="1155CC"/>
                </a:solidFill>
                <a:latin typeface="Exo 2"/>
                <a:ea typeface="Exo 2"/>
                <a:cs typeface="Exo 2"/>
                <a:sym typeface="Exo 2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r>
              <a:rPr i="0" lang="it" sz="11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In Proceedings of 2012 Annual Computer Security Applications Conference.</a:t>
            </a:r>
            <a:endParaRPr i="0" sz="11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63" name="Google Shape;563;p75"/>
          <p:cNvSpPr txBox="1"/>
          <p:nvPr/>
        </p:nvSpPr>
        <p:spPr>
          <a:xfrm>
            <a:off x="7434550" y="5059450"/>
            <a:ext cx="899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it" sz="1000" u="none" cap="none" strike="noStrike">
                <a:solidFill>
                  <a:srgbClr val="FFFFFF"/>
                </a:solidFill>
                <a:highlight>
                  <a:srgbClr val="6AA84F"/>
                </a:highlight>
                <a:latin typeface="Exo 2"/>
                <a:ea typeface="Exo 2"/>
                <a:cs typeface="Exo 2"/>
                <a:sym typeface="Exo 2"/>
              </a:rPr>
              <a:t>RELEASED</a:t>
            </a:r>
            <a:endParaRPr i="0" sz="1000" u="none" cap="none" strike="noStrike">
              <a:solidFill>
                <a:srgbClr val="FFFFFF"/>
              </a:solidFill>
              <a:highlight>
                <a:srgbClr val="6AA84F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64" name="Google Shape;564;p75"/>
          <p:cNvSpPr txBox="1"/>
          <p:nvPr/>
        </p:nvSpPr>
        <p:spPr>
          <a:xfrm>
            <a:off x="361400" y="6177250"/>
            <a:ext cx="8070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it" sz="1000" u="none" cap="none" strike="noStrike">
                <a:solidFill>
                  <a:srgbClr val="FFFFFF"/>
                </a:solidFill>
                <a:highlight>
                  <a:srgbClr val="FF0000"/>
                </a:highlight>
                <a:latin typeface="Exo 2"/>
                <a:ea typeface="Exo 2"/>
                <a:cs typeface="Exo 2"/>
                <a:sym typeface="Exo 2"/>
              </a:rPr>
              <a:t>CRACKED</a:t>
            </a:r>
            <a:endParaRPr i="0" sz="1000" u="none" cap="none" strike="noStrike">
              <a:solidFill>
                <a:srgbClr val="FFFFFF"/>
              </a:solidFill>
              <a:highlight>
                <a:srgbClr val="FF0000"/>
              </a:highlight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Single Sign-On (SSO)</a:t>
            </a:r>
            <a:endParaRPr/>
          </a:p>
        </p:txBody>
      </p:sp>
      <p:sp>
        <p:nvSpPr>
          <p:cNvPr id="570" name="Google Shape;570;p7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Problema</a:t>
            </a:r>
            <a:r>
              <a:rPr lang="it"/>
              <a:t>: gestire e ricordare più password è complesso.</a:t>
            </a:r>
            <a:endParaRPr/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Gli utenti riutilizzano le password su più siti.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Le politiche sulle password sono diverse (1 carattere speciale, 1 carattere maiuscolo, …)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Soluzione</a:t>
            </a:r>
            <a:r>
              <a:rPr lang="it"/>
              <a:t>: 1 identità, 1–2 fattori di autenticazione, 1 host fidato.</a:t>
            </a:r>
            <a:endParaRPr/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Si elegge un host di fiducia (Google, Facebook, LinkedIn).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Gli utenti si autenticano (sign on) presso l’host fidato.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Gli altri host chiedono all’host fidato se l’utente è autenticato.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77" title="0342-how-does-sso-work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25" y="152400"/>
            <a:ext cx="7660360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Single Sign On: challenges</a:t>
            </a:r>
            <a:endParaRPr/>
          </a:p>
        </p:txBody>
      </p:sp>
      <p:sp>
        <p:nvSpPr>
          <p:cNvPr id="581" name="Google Shape;581;p78"/>
          <p:cNvSpPr txBox="1"/>
          <p:nvPr>
            <p:ph idx="1" type="body"/>
          </p:nvPr>
        </p:nvSpPr>
        <p:spPr>
          <a:xfrm>
            <a:off x="311700" y="1536624"/>
            <a:ext cx="8520600" cy="49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Punto unico di </a:t>
            </a:r>
            <a:r>
              <a:rPr i="1" lang="it"/>
              <a:t>fiducia</a:t>
            </a:r>
            <a:r>
              <a:rPr lang="it"/>
              <a:t>: il server di fiducia.</a:t>
            </a:r>
            <a:endParaRPr/>
          </a:p>
          <a:p>
            <a:pPr indent="-3530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Se viene compromesso, tutti i siti sono compromessi.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Lo schema di reset delle password deve essere a prova di proiettile.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La email è l’elemento di fiducia.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Kontaxis G. et al., </a:t>
            </a:r>
            <a:r>
              <a:rPr lang="it" u="sng">
                <a:solidFill>
                  <a:schemeClr val="hlink"/>
                </a:solidFill>
                <a:hlinkClick r:id="rId3"/>
              </a:rPr>
              <a:t>SAuth: Protecting User Accounts from Password Database Leaks</a:t>
            </a:r>
            <a:r>
              <a:rPr lang="it"/>
              <a:t>. In Proceedings of the 20th ACM Conference on Computer and Communications Security (CCS), 2013.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Difficile da fare bene per gli sviluppatori.</a:t>
            </a:r>
            <a:endParaRPr/>
          </a:p>
          <a:p>
            <a:pPr indent="-3530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Il flusso è complesso da implementare.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Esistono librerie, ma possono contenere bug.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http://homakov.blogspot.it/2014/02/how-i-hacked-github-again.html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Password managers</a:t>
            </a:r>
            <a:endParaRPr/>
          </a:p>
        </p:txBody>
      </p:sp>
      <p:pic>
        <p:nvPicPr>
          <p:cNvPr id="587" name="Google Shape;5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375" y="718525"/>
            <a:ext cx="2725624" cy="613947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9"/>
          <p:cNvSpPr txBox="1"/>
          <p:nvPr>
            <p:ph idx="1" type="body"/>
          </p:nvPr>
        </p:nvSpPr>
        <p:spPr>
          <a:xfrm>
            <a:off x="311700" y="1536625"/>
            <a:ext cx="6021900" cy="5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Problema</a:t>
            </a:r>
            <a:r>
              <a:rPr lang="it"/>
              <a:t>: gestire e ricordare più password è complesso.</a:t>
            </a:r>
            <a:endParaRPr/>
          </a:p>
          <a:p>
            <a:pPr indent="-3530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Gli utenti riutilizzano le password su più siti.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Le politiche sulle password sono diverse (1 carattere speciale, 1 carattere maiuscolo, …)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Soluzione</a:t>
            </a:r>
            <a:r>
              <a:rPr lang="it"/>
              <a:t>: 1 identità, 1–2 fattori di autenticazione, 1 password manager.</a:t>
            </a:r>
            <a:endParaRPr/>
          </a:p>
          <a:p>
            <a:pPr indent="-3530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Si elegge un password manager di  fiducia (Google, Apple, Android).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Gli utenti si autenticano (sign on) sul password manager fidato.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Si genera una nuova password per ogni sito.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Password managers</a:t>
            </a:r>
            <a:endParaRPr/>
          </a:p>
        </p:txBody>
      </p:sp>
      <p:sp>
        <p:nvSpPr>
          <p:cNvPr id="594" name="Google Shape;594;p80"/>
          <p:cNvSpPr txBox="1"/>
          <p:nvPr/>
        </p:nvSpPr>
        <p:spPr>
          <a:xfrm>
            <a:off x="457200" y="1600200"/>
            <a:ext cx="3994500" cy="4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Pro</a:t>
            </a:r>
            <a:endParaRPr b="1" sz="30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Exo 2"/>
              <a:buChar char="●"/>
            </a:pP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Non c’è bisogno di ricordarsi tutte le password.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Exo 2"/>
              <a:buChar char="●"/>
            </a:pP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Permette di avere password complesse.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Exo 2"/>
              <a:buChar char="●"/>
            </a:pP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Usabilità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Exo 2"/>
              <a:buChar char="○"/>
            </a:pP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Compilazione automatica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Exo 2"/>
              <a:buChar char="○"/>
            </a:pP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Sincronizzazione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Exo 2"/>
              <a:buChar char="○"/>
            </a:pP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Dispositivi multipli</a:t>
            </a: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95" name="Google Shape;595;p80"/>
          <p:cNvSpPr txBox="1"/>
          <p:nvPr/>
        </p:nvSpPr>
        <p:spPr>
          <a:xfrm>
            <a:off x="4692275" y="1600200"/>
            <a:ext cx="3994500" cy="4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Con</a:t>
            </a:r>
            <a:r>
              <a:rPr b="1" lang="it" sz="30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tro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69570" lvl="0" marL="457200" rtl="0" algn="l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Exo 2"/>
              <a:buChar char="●"/>
            </a:pP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Singolo punto di fiducia  che può essere preso di mira.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Exo 2"/>
              <a:buChar char="●"/>
            </a:pP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Larga superficie </a:t>
            </a: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di attacco: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Exo 2"/>
              <a:buChar char="○"/>
            </a:pP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I password managers sono software.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Exo 2"/>
              <a:buChar char="○"/>
            </a:pP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Le estensioni del browser possono essere malevoli.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Exo 2"/>
              <a:buChar char="○"/>
            </a:pPr>
            <a:r>
              <a:rPr lang="it" sz="24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Facilmente accessibile.</a:t>
            </a:r>
            <a:endParaRPr sz="2400"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96" name="Google Shape;596;p80"/>
          <p:cNvSpPr txBox="1"/>
          <p:nvPr/>
        </p:nvSpPr>
        <p:spPr>
          <a:xfrm>
            <a:off x="71400" y="6012875"/>
            <a:ext cx="900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</a:pPr>
            <a:r>
              <a:rPr lang="it" u="sng">
                <a:solidFill>
                  <a:srgbClr val="1155CC"/>
                </a:solidFill>
                <a:latin typeface="Exo 2"/>
                <a:ea typeface="Exo 2"/>
                <a:cs typeface="Exo 2"/>
                <a:sym typeface="Ex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https://stuartschechter.medium.com/before-you-use-a-password-manager-9f5949ccf168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 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595959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Gangwal, A., Singh, S., &amp; Srivastava, A. (2023, April). AutoSpill: Credential Leakage from Mobile Password Managers. In </a:t>
            </a:r>
            <a:r>
              <a:rPr i="1" lang="it" sz="1000">
                <a:solidFill>
                  <a:srgbClr val="595959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Proceedings of the Thirteenth ACM Conference on Data and Application Security and Privacy</a:t>
            </a:r>
            <a:r>
              <a:rPr lang="it" sz="1000">
                <a:solidFill>
                  <a:srgbClr val="595959"/>
                </a:solidFill>
                <a:highlight>
                  <a:srgbClr val="FFFFFF"/>
                </a:highlight>
                <a:latin typeface="Exo 2"/>
                <a:ea typeface="Exo 2"/>
                <a:cs typeface="Exo 2"/>
                <a:sym typeface="Exo 2"/>
              </a:rPr>
              <a:t> (pp. 39-47).</a:t>
            </a:r>
            <a:endParaRPr>
              <a:solidFill>
                <a:srgbClr val="595959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1"/>
          <p:cNvSpPr txBox="1"/>
          <p:nvPr>
            <p:ph type="ctrTitle"/>
          </p:nvPr>
        </p:nvSpPr>
        <p:spPr>
          <a:xfrm>
            <a:off x="311708" y="2219642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To Know e l’interesse nel diritto penale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Tre fattori dell’autenticazione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536624"/>
            <a:ext cx="8520600" cy="50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sa</a:t>
            </a:r>
            <a:r>
              <a:rPr lang="it"/>
              <a:t> (to know).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Esempio: password, PIN, stretta di mano segreta.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possiede</a:t>
            </a:r>
            <a:r>
              <a:rPr lang="it"/>
              <a:t> (to have).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it"/>
              <a:t>Esempio: chiave, smart card, token.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è</a:t>
            </a:r>
            <a:r>
              <a:rPr lang="it"/>
              <a:t> (to be).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it"/>
              <a:t>Esempio: volto, voce, impronte digitali.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Umani</a:t>
            </a:r>
            <a:r>
              <a:rPr lang="it"/>
              <a:t>: (3) usata più di (2) usata più di (1)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Computer</a:t>
            </a:r>
            <a:r>
              <a:rPr lang="it"/>
              <a:t>: (1) usata più di (2) usata più di (3)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Accesso abusivo</a:t>
            </a:r>
            <a:endParaRPr/>
          </a:p>
        </p:txBody>
      </p:sp>
      <p:sp>
        <p:nvSpPr>
          <p:cNvPr id="607" name="Google Shape;607;p82"/>
          <p:cNvSpPr txBox="1"/>
          <p:nvPr>
            <p:ph idx="1" type="body"/>
          </p:nvPr>
        </p:nvSpPr>
        <p:spPr>
          <a:xfrm>
            <a:off x="311700" y="1536624"/>
            <a:ext cx="8520600" cy="49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Il fattore “to know” è un </a:t>
            </a:r>
            <a:r>
              <a:rPr b="1" lang="it"/>
              <a:t>atto della mente</a:t>
            </a:r>
            <a:r>
              <a:rPr lang="it"/>
              <a:t>: rappresenta la volontà di riservare l’accesso a pochi.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In diritto penale è la linea di confine tra:</a:t>
            </a:r>
            <a:endParaRPr/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it"/>
              <a:t>Accesso abusivo</a:t>
            </a:r>
            <a:r>
              <a:rPr lang="it"/>
              <a:t> (art. 615-ter c.p.) → superamento di una barriera cognitiva.</a:t>
            </a:r>
            <a:endParaRPr/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it"/>
              <a:t>Assenza di reato</a:t>
            </a:r>
            <a:r>
              <a:rPr lang="it"/>
              <a:t> se l’accesso è libero o non protetto.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Per la Cassazione (es. n. 41210/2017): anche una semplice password manifesta la volontà di escludere i non autorizzati.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Quindi: la misura “conoscitiva” dà valore penale alla protezione del sistema.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Diritto al silenzio</a:t>
            </a:r>
            <a:endParaRPr/>
          </a:p>
        </p:txBody>
      </p:sp>
      <p:sp>
        <p:nvSpPr>
          <p:cNvPr id="613" name="Google Shape;613;p83"/>
          <p:cNvSpPr txBox="1"/>
          <p:nvPr>
            <p:ph idx="1" type="body"/>
          </p:nvPr>
        </p:nvSpPr>
        <p:spPr>
          <a:xfrm>
            <a:off x="311700" y="1536624"/>
            <a:ext cx="8520600" cy="49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Principio generale</a:t>
            </a:r>
            <a:r>
              <a:rPr lang="it"/>
              <a:t>: </a:t>
            </a:r>
            <a:r>
              <a:rPr i="1" lang="it"/>
              <a:t>nemo tenetur se detegere</a:t>
            </a:r>
            <a:r>
              <a:rPr lang="it"/>
              <a:t> → nessuno può essere costretto ad autoincriminarsi.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Conseguenza</a:t>
            </a:r>
            <a:r>
              <a:rPr lang="it"/>
              <a:t>: non si può obbligare un imputato a rivelare ciò che sa (password, PIN).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Giurisprudenza italiana</a:t>
            </a:r>
            <a:r>
              <a:rPr lang="it"/>
              <a:t>:</a:t>
            </a:r>
            <a:endParaRPr/>
          </a:p>
          <a:p>
            <a:pPr indent="-366394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/>
              <a:t>Cass. pen., Sez. V, 10 marzo 2016, n. 10630 → rifiuto di rivelare password non sanzionabile.</a:t>
            </a:r>
            <a:endParaRPr/>
          </a:p>
          <a:p>
            <a:pPr indent="-366394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/>
              <a:t>Cass. pen., Sez. VI, 20 gennaio 2021, n. 11105 → diritto al silenzio si estende ai codici di accesso.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Idea chiave</a:t>
            </a:r>
            <a:r>
              <a:rPr lang="it"/>
              <a:t>: Password e PIN sono estensioni della mente: rientrano nella sfera cognitiva tutelata dai diritti di difesa.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Diverso invece per</a:t>
            </a:r>
            <a:r>
              <a:rPr lang="it"/>
              <a:t>:</a:t>
            </a:r>
            <a:endParaRPr/>
          </a:p>
          <a:p>
            <a:pPr indent="-366394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/>
              <a:t>“Qualcosa che ho” → oggetto fisico, consegnabile.</a:t>
            </a:r>
            <a:endParaRPr/>
          </a:p>
          <a:p>
            <a:pPr indent="-366394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/>
              <a:t>“Qualcosa che sono” → dato fisico, rilevabile.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</a:t>
            </a:r>
            <a:endParaRPr/>
          </a:p>
        </p:txBody>
      </p:sp>
      <p:sp>
        <p:nvSpPr>
          <p:cNvPr id="619" name="Google Shape;619;p84"/>
          <p:cNvSpPr txBox="1"/>
          <p:nvPr>
            <p:ph idx="1" type="body"/>
          </p:nvPr>
        </p:nvSpPr>
        <p:spPr>
          <a:xfrm>
            <a:off x="311700" y="1536625"/>
            <a:ext cx="8520600" cy="51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Identificazione</a:t>
            </a:r>
            <a:r>
              <a:rPr lang="it"/>
              <a:t>, </a:t>
            </a:r>
            <a:r>
              <a:rPr b="1" lang="it"/>
              <a:t>autenticazione </a:t>
            </a:r>
            <a:r>
              <a:rPr lang="it"/>
              <a:t>e </a:t>
            </a:r>
            <a:r>
              <a:rPr b="1" lang="it"/>
              <a:t>autorizzazione </a:t>
            </a:r>
            <a:r>
              <a:rPr lang="it"/>
              <a:t>sono tre concetti distinti, ma tra loro interdipendenti.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Esistono </a:t>
            </a:r>
            <a:r>
              <a:rPr b="1" lang="it"/>
              <a:t>tre tipi di fattori di autenticazione</a:t>
            </a:r>
            <a:r>
              <a:rPr lang="it"/>
              <a:t>, che dovrebbero essere usati in combinazione.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Le password stanno mostrando sempre più i loro limiti.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Incolpare l’utente per aver scelto una password debole è una semplificazione eccessiva: la </a:t>
            </a:r>
            <a:r>
              <a:rPr b="1" lang="it"/>
              <a:t>responsabilità ricade anche su chi progetta i sistemi</a:t>
            </a:r>
            <a:r>
              <a:rPr lang="it"/>
              <a:t> di autenticazione, che dovrebbe fornire strumenti e alternative più sicure.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 nuovi schemi di autenticazione sono </a:t>
            </a:r>
            <a:r>
              <a:rPr b="1" lang="it"/>
              <a:t>promettenti</a:t>
            </a:r>
            <a:r>
              <a:rPr lang="it"/>
              <a:t>, ma devono essere utilizzati con </a:t>
            </a:r>
            <a:r>
              <a:rPr b="1" lang="it"/>
              <a:t>cautela</a:t>
            </a:r>
            <a:r>
              <a:rPr lang="it"/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Tre fattori dell’autenticazione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536624"/>
            <a:ext cx="8520600" cy="50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sa</a:t>
            </a:r>
            <a:r>
              <a:rPr lang="it"/>
              <a:t> (to know).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Esempio: password, PIN, stretta di mano segreta.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possiede</a:t>
            </a:r>
            <a:r>
              <a:rPr lang="it"/>
              <a:t> (to have).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 startAt="2"/>
            </a:pPr>
            <a:r>
              <a:rPr lang="it"/>
              <a:t>Esempio: chiave, smart card, token.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Qualcosa che l’entità </a:t>
            </a:r>
            <a:r>
              <a:rPr b="1" lang="it"/>
              <a:t>è</a:t>
            </a:r>
            <a:r>
              <a:rPr lang="it"/>
              <a:t> (to be).</a:t>
            </a:r>
            <a:endParaRPr/>
          </a:p>
          <a:p>
            <a:pPr indent="-36639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 startAt="3"/>
            </a:pPr>
            <a:r>
              <a:rPr lang="it"/>
              <a:t>Esempio: volto, voce, impronte digitali.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Umani</a:t>
            </a:r>
            <a:r>
              <a:rPr lang="it"/>
              <a:t>: (3) usata più di (2) usata più di (1)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Computer</a:t>
            </a:r>
            <a:r>
              <a:rPr lang="it"/>
              <a:t>: (1) usata più di (2) usata più di (3)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L’autenticazione a fattori multipli (Multi-Factor Authentication) ne usa due o tre.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fattore sapere (To know)</a:t>
            </a:r>
            <a:endParaRPr/>
          </a:p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Password e PIN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